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11" r:id="rId1"/>
  </p:sldMasterIdLst>
  <p:notesMasterIdLst>
    <p:notesMasterId r:id="rId46"/>
  </p:notesMasterIdLst>
  <p:sldIdLst>
    <p:sldId id="256" r:id="rId2"/>
    <p:sldId id="257" r:id="rId3"/>
    <p:sldId id="329" r:id="rId4"/>
    <p:sldId id="258" r:id="rId5"/>
    <p:sldId id="259" r:id="rId6"/>
    <p:sldId id="260" r:id="rId7"/>
    <p:sldId id="261" r:id="rId8"/>
    <p:sldId id="333" r:id="rId9"/>
    <p:sldId id="263" r:id="rId10"/>
    <p:sldId id="324" r:id="rId11"/>
    <p:sldId id="317" r:id="rId12"/>
    <p:sldId id="319" r:id="rId13"/>
    <p:sldId id="331" r:id="rId14"/>
    <p:sldId id="323" r:id="rId15"/>
    <p:sldId id="325" r:id="rId16"/>
    <p:sldId id="289" r:id="rId17"/>
    <p:sldId id="290" r:id="rId18"/>
    <p:sldId id="291" r:id="rId19"/>
    <p:sldId id="326" r:id="rId20"/>
    <p:sldId id="321" r:id="rId21"/>
    <p:sldId id="309" r:id="rId22"/>
    <p:sldId id="332" r:id="rId23"/>
    <p:sldId id="327" r:id="rId24"/>
    <p:sldId id="328" r:id="rId25"/>
    <p:sldId id="275" r:id="rId26"/>
    <p:sldId id="276" r:id="rId27"/>
    <p:sldId id="304" r:id="rId28"/>
    <p:sldId id="277" r:id="rId29"/>
    <p:sldId id="278" r:id="rId30"/>
    <p:sldId id="279" r:id="rId31"/>
    <p:sldId id="280" r:id="rId32"/>
    <p:sldId id="281" r:id="rId33"/>
    <p:sldId id="282" r:id="rId34"/>
    <p:sldId id="312" r:id="rId35"/>
    <p:sldId id="283" r:id="rId36"/>
    <p:sldId id="307" r:id="rId37"/>
    <p:sldId id="284" r:id="rId38"/>
    <p:sldId id="308" r:id="rId39"/>
    <p:sldId id="285" r:id="rId40"/>
    <p:sldId id="286" r:id="rId41"/>
    <p:sldId id="287" r:id="rId42"/>
    <p:sldId id="306" r:id="rId43"/>
    <p:sldId id="305" r:id="rId44"/>
    <p:sldId id="311" r:id="rId45"/>
  </p:sldIdLst>
  <p:sldSz cx="9144000" cy="5143500" type="screen16x9"/>
  <p:notesSz cx="6858000" cy="9144000"/>
  <p:embeddedFontLst>
    <p:embeddedFont>
      <p:font typeface="SimSun" panose="02010600030101010101" pitchFamily="2" charset="-122"/>
      <p:regular r:id="rId47"/>
    </p:embeddedFont>
    <p:embeddedFont>
      <p:font typeface="Roboto" panose="020B0604020202020204" charset="0"/>
      <p:regular r:id="rId48"/>
      <p:bold r:id="rId49"/>
      <p:italic r:id="rId50"/>
      <p:boldItalic r:id="rId51"/>
    </p:embeddedFont>
    <p:embeddedFont>
      <p:font typeface="Arial Black" panose="020B0A04020102020204" pitchFamily="34" charset="0"/>
      <p:bold r:id="rId52"/>
    </p:embeddedFont>
    <p:embeddedFont>
      <p:font typeface="Calibri" panose="020F0502020204030204" pitchFamily="34" charset="0"/>
      <p:regular r:id="rId53"/>
      <p:bold r:id="rId54"/>
      <p:italic r:id="rId55"/>
      <p:bold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59B8F6F-646D-46DF-AE40-8BDCF0375636}">
  <a:tblStyle styleId="{059B8F6F-646D-46DF-AE40-8BDCF0375636}" styleName="Table_0"/>
  <a:tblStyle styleId="{D9E75710-2F0A-4061-8F9A-117E1DD1F380}" styleName="Table_1">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 styleId="{D664709A-3E04-478C-BA8F-562805DED5A3}" styleName="Table_2">
    <a:wholeTbl>
      <a:tcStyle>
        <a:tcBdr>
          <a:left>
            <a:ln w="12700" cap="flat" cmpd="sng">
              <a:solidFill>
                <a:srgbClr val="000000"/>
              </a:solidFill>
              <a:prstDash val="solid"/>
              <a:round/>
              <a:headEnd type="none" w="med" len="med"/>
              <a:tailEnd type="none" w="med" len="med"/>
            </a:ln>
          </a:left>
          <a:right>
            <a:ln w="12700" cap="flat" cmpd="sng">
              <a:solidFill>
                <a:srgbClr val="000000"/>
              </a:solidFill>
              <a:prstDash val="solid"/>
              <a:round/>
              <a:headEnd type="none" w="med" len="med"/>
              <a:tailEnd type="none" w="med" len="med"/>
            </a:ln>
          </a:right>
          <a:top>
            <a:ln w="12700" cap="flat" cmpd="sng">
              <a:solidFill>
                <a:srgbClr val="000000"/>
              </a:solidFill>
              <a:prstDash val="solid"/>
              <a:round/>
              <a:headEnd type="none" w="med" len="med"/>
              <a:tailEnd type="none" w="med" len="med"/>
            </a:ln>
          </a:top>
          <a:bottom>
            <a:ln w="12700" cap="flat" cmpd="sng">
              <a:solidFill>
                <a:srgbClr val="000000"/>
              </a:solidFill>
              <a:prstDash val="solid"/>
              <a:round/>
              <a:headEnd type="none" w="med" len="med"/>
              <a:tailEnd type="none" w="med" len="med"/>
            </a:ln>
          </a:bottom>
          <a:insideH>
            <a:ln w="12700" cap="flat" cmpd="sng">
              <a:solidFill>
                <a:srgbClr val="000000"/>
              </a:solidFill>
              <a:prstDash val="solid"/>
              <a:round/>
              <a:headEnd type="none" w="med" len="med"/>
              <a:tailEnd type="none" w="med" len="med"/>
            </a:ln>
          </a:insideH>
          <a:insideV>
            <a:ln w="12700" cap="flat" cmpd="sng">
              <a:solidFill>
                <a:srgbClr val="000000"/>
              </a:solidFill>
              <a:prstDash val="solid"/>
              <a:round/>
              <a:headEnd type="none" w="med" len="med"/>
              <a:tailEnd type="none" w="med" len="med"/>
            </a:ln>
          </a:insideV>
        </a:tcBdr>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3" d="100"/>
          <a:sy n="113" d="100"/>
        </p:scale>
        <p:origin x="562"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793189363"/>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Shape 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5" name="Shape 6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66223908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Shape 1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3" name="Shape 1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955063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
        <p:cNvGrpSpPr/>
        <p:nvPr/>
      </p:nvGrpSpPr>
      <p:grpSpPr>
        <a:xfrm>
          <a:off x="0" y="0"/>
          <a:ext cx="0" cy="0"/>
          <a:chOff x="0" y="0"/>
          <a:chExt cx="0" cy="0"/>
        </a:xfrm>
      </p:grpSpPr>
      <p:sp>
        <p:nvSpPr>
          <p:cNvPr id="200" name="Shape 20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1" name="Shape 20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858584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Shape 2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7" name="Shape 20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05355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1"/>
        <p:cNvGrpSpPr/>
        <p:nvPr/>
      </p:nvGrpSpPr>
      <p:grpSpPr>
        <a:xfrm>
          <a:off x="0" y="0"/>
          <a:ext cx="0" cy="0"/>
          <a:chOff x="0" y="0"/>
          <a:chExt cx="0" cy="0"/>
        </a:xfrm>
      </p:grpSpPr>
      <p:sp>
        <p:nvSpPr>
          <p:cNvPr id="212" name="Shape 2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3" name="Shape 2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251726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Shape 2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2" name="Shape 22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8693696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Shape 2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1" name="Shape 2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064830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Shape 23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0" name="Shape 24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749826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4811346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a:xfrm>
            <a:off x="3884613" y="8685213"/>
            <a:ext cx="2971800" cy="457200"/>
          </a:xfrm>
          <a:prstGeom prst="rect">
            <a:avLst/>
          </a:prstGeom>
        </p:spPr>
        <p:txBody>
          <a:bodyPr/>
          <a:lstStyle/>
          <a:p>
            <a:fld id="{8705D06F-CBAC-4F49-8B4A-7551DF5C97B3}" type="slidenum">
              <a:rPr lang="en-US" smtClean="0"/>
              <a:t>38</a:t>
            </a:fld>
            <a:endParaRPr lang="en-US"/>
          </a:p>
        </p:txBody>
      </p:sp>
    </p:spTree>
    <p:extLst>
      <p:ext uri="{BB962C8B-B14F-4D97-AF65-F5344CB8AC3E}">
        <p14:creationId xmlns:p14="http://schemas.microsoft.com/office/powerpoint/2010/main" val="195824880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Shape 2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3" name="Shape 2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725391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70474361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Shape 2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0" name="Shape 26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921953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Shape 2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6" name="Shape 2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392946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2177487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
        <p:cNvGrpSpPr/>
        <p:nvPr/>
      </p:nvGrpSpPr>
      <p:grpSpPr>
        <a:xfrm>
          <a:off x="0" y="0"/>
          <a:ext cx="0" cy="0"/>
          <a:chOff x="0" y="0"/>
          <a:chExt cx="0" cy="0"/>
        </a:xfrm>
      </p:grpSpPr>
      <p:sp>
        <p:nvSpPr>
          <p:cNvPr id="82" name="Shape 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3" name="Shape 8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9567773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8" name="Shape 8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919001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8119332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Shape 1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6" name="Shape 10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181827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Shape 1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0" name="Shape 1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4207718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57722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171450"/>
            <a:ext cx="7772400" cy="3428999"/>
          </a:xfrm>
        </p:spPr>
        <p:txBody>
          <a:bodyPr anchor="ctr">
            <a:noAutofit/>
          </a:bodyPr>
          <a:lstStyle>
            <a:lvl1pPr>
              <a:lnSpc>
                <a:spcPct val="100000"/>
              </a:lnSpc>
              <a:defRPr sz="8800" spc="-80" baseline="0">
                <a:solidFill>
                  <a:schemeClr val="tx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457200" y="3600450"/>
            <a:ext cx="6858000" cy="6858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Rectangle 8"/>
          <p:cNvSpPr/>
          <p:nvPr/>
        </p:nvSpPr>
        <p:spPr>
          <a:xfrm>
            <a:off x="9001124" y="3634740"/>
            <a:ext cx="142876" cy="15087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001124" y="0"/>
            <a:ext cx="142876" cy="363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5C6B4A9-1611-4792-9094-5F34BCA07E0B}" type="datetimeFigureOut">
              <a:rPr lang="en-US" smtClean="0"/>
              <a:t>4/6/2016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8"/>
        <p:cNvGrpSpPr/>
        <p:nvPr/>
      </p:nvGrpSpPr>
      <p:grpSpPr>
        <a:xfrm>
          <a:off x="0" y="0"/>
          <a:ext cx="0" cy="0"/>
          <a:chOff x="0" y="0"/>
          <a:chExt cx="0" cy="0"/>
        </a:xfrm>
      </p:grpSpPr>
      <p:sp>
        <p:nvSpPr>
          <p:cNvPr id="21" name="Shape 21"/>
          <p:cNvSpPr txBox="1">
            <a:spLocks noGrp="1"/>
          </p:cNvSpPr>
          <p:nvPr>
            <p:ph type="title"/>
          </p:nvPr>
        </p:nvSpPr>
        <p:spPr>
          <a:xfrm>
            <a:off x="471900" y="738725"/>
            <a:ext cx="8222100" cy="7677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471900" y="1919075"/>
            <a:ext cx="8222100" cy="2710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3" name="Shape 23"/>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9440416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460950" y="2065350"/>
            <a:ext cx="8222100" cy="1012800"/>
          </a:xfrm>
          <a:prstGeom prst="rect">
            <a:avLst/>
          </a:prstGeom>
        </p:spPr>
        <p:txBody>
          <a:bodyPr lIns="91425" tIns="91425" rIns="91425" bIns="91425" anchor="ctr" anchorCtr="0"/>
          <a:lstStyle>
            <a:lvl1pPr lvl="0">
              <a:spcBef>
                <a:spcPts val="0"/>
              </a:spcBef>
              <a:buSzPct val="100000"/>
              <a:defRPr sz="4200"/>
            </a:lvl1pPr>
            <a:lvl2pPr lvl="1">
              <a:spcBef>
                <a:spcPts val="0"/>
              </a:spcBef>
              <a:buSzPct val="100000"/>
              <a:defRPr sz="4200"/>
            </a:lvl2pPr>
            <a:lvl3pPr lvl="2">
              <a:spcBef>
                <a:spcPts val="0"/>
              </a:spcBef>
              <a:buSzPct val="100000"/>
              <a:defRPr sz="4200"/>
            </a:lvl3pPr>
            <a:lvl4pPr lvl="3">
              <a:spcBef>
                <a:spcPts val="0"/>
              </a:spcBef>
              <a:buSzPct val="100000"/>
              <a:defRPr sz="4200"/>
            </a:lvl4pPr>
            <a:lvl5pPr lvl="4">
              <a:spcBef>
                <a:spcPts val="0"/>
              </a:spcBef>
              <a:buSzPct val="100000"/>
              <a:defRPr sz="4200"/>
            </a:lvl5pPr>
            <a:lvl6pPr lvl="5">
              <a:spcBef>
                <a:spcPts val="0"/>
              </a:spcBef>
              <a:buSzPct val="100000"/>
              <a:defRPr sz="4200"/>
            </a:lvl6pPr>
            <a:lvl7pPr lvl="6">
              <a:spcBef>
                <a:spcPts val="0"/>
              </a:spcBef>
              <a:buSzPct val="100000"/>
              <a:defRPr sz="4200"/>
            </a:lvl7pPr>
            <a:lvl8pPr lvl="7">
              <a:spcBef>
                <a:spcPts val="0"/>
              </a:spcBef>
              <a:buSzPct val="100000"/>
              <a:defRPr sz="4200"/>
            </a:lvl8pPr>
            <a:lvl9pPr lvl="8">
              <a:spcBef>
                <a:spcPts val="0"/>
              </a:spcBef>
              <a:buSzPct val="100000"/>
              <a:defRPr sz="4200"/>
            </a:lvl9pPr>
          </a:lstStyle>
          <a:p>
            <a:endParaRPr/>
          </a:p>
        </p:txBody>
      </p:sp>
      <p:sp>
        <p:nvSpPr>
          <p:cNvPr id="17" name="Shape 17"/>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extLst>
      <p:ext uri="{BB962C8B-B14F-4D97-AF65-F5344CB8AC3E}">
        <p14:creationId xmlns:p14="http://schemas.microsoft.com/office/powerpoint/2010/main" val="3174107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36"/>
        <p:cNvGrpSpPr/>
        <p:nvPr/>
      </p:nvGrpSpPr>
      <p:grpSpPr>
        <a:xfrm>
          <a:off x="0" y="0"/>
          <a:ext cx="0" cy="0"/>
          <a:chOff x="0" y="0"/>
          <a:chExt cx="0" cy="0"/>
        </a:xfrm>
      </p:grpSpPr>
      <p:sp>
        <p:nvSpPr>
          <p:cNvPr id="39" name="Shape 39"/>
          <p:cNvSpPr txBox="1">
            <a:spLocks noGrp="1"/>
          </p:cNvSpPr>
          <p:nvPr>
            <p:ph type="title"/>
          </p:nvPr>
        </p:nvSpPr>
        <p:spPr>
          <a:xfrm>
            <a:off x="226077" y="357800"/>
            <a:ext cx="2808000" cy="9534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0" name="Shape 40"/>
          <p:cNvSpPr txBox="1">
            <a:spLocks noGrp="1"/>
          </p:cNvSpPr>
          <p:nvPr>
            <p:ph type="body" idx="1"/>
          </p:nvPr>
        </p:nvSpPr>
        <p:spPr>
          <a:xfrm>
            <a:off x="226075" y="1465800"/>
            <a:ext cx="2808000" cy="3163500"/>
          </a:xfrm>
          <a:prstGeom prst="rect">
            <a:avLst/>
          </a:prstGeom>
        </p:spPr>
        <p:txBody>
          <a:bodyPr lIns="91425" tIns="91425" rIns="91425" bIns="91425" anchor="t" anchorCtr="0"/>
          <a:lstStyle>
            <a:lvl1pPr lvl="0">
              <a:spcBef>
                <a:spcPts val="0"/>
              </a:spcBef>
              <a:buClr>
                <a:schemeClr val="lt1"/>
              </a:buClr>
              <a:buSzPct val="100000"/>
              <a:defRPr sz="1200">
                <a:solidFill>
                  <a:schemeClr val="lt1"/>
                </a:solidFill>
              </a:defRPr>
            </a:lvl1pPr>
            <a:lvl2pPr lvl="1">
              <a:spcBef>
                <a:spcPts val="0"/>
              </a:spcBef>
              <a:buClr>
                <a:schemeClr val="lt1"/>
              </a:buClr>
              <a:buSzPct val="100000"/>
              <a:defRPr sz="1200">
                <a:solidFill>
                  <a:schemeClr val="lt1"/>
                </a:solidFill>
              </a:defRPr>
            </a:lvl2pPr>
            <a:lvl3pPr lvl="2">
              <a:spcBef>
                <a:spcPts val="0"/>
              </a:spcBef>
              <a:buClr>
                <a:schemeClr val="lt1"/>
              </a:buClr>
              <a:buSzPct val="100000"/>
              <a:defRPr sz="1200">
                <a:solidFill>
                  <a:schemeClr val="lt1"/>
                </a:solidFill>
              </a:defRPr>
            </a:lvl3pPr>
            <a:lvl4pPr lvl="3">
              <a:spcBef>
                <a:spcPts val="0"/>
              </a:spcBef>
              <a:buClr>
                <a:schemeClr val="lt1"/>
              </a:buClr>
              <a:buSzPct val="100000"/>
              <a:defRPr sz="1200">
                <a:solidFill>
                  <a:schemeClr val="lt1"/>
                </a:solidFill>
              </a:defRPr>
            </a:lvl4pPr>
            <a:lvl5pPr lvl="4">
              <a:spcBef>
                <a:spcPts val="0"/>
              </a:spcBef>
              <a:buClr>
                <a:schemeClr val="lt1"/>
              </a:buClr>
              <a:buSzPct val="100000"/>
              <a:defRPr sz="1200">
                <a:solidFill>
                  <a:schemeClr val="lt1"/>
                </a:solidFill>
              </a:defRPr>
            </a:lvl5pPr>
            <a:lvl6pPr lvl="5">
              <a:spcBef>
                <a:spcPts val="0"/>
              </a:spcBef>
              <a:buClr>
                <a:schemeClr val="lt1"/>
              </a:buClr>
              <a:buSzPct val="100000"/>
              <a:defRPr sz="1200">
                <a:solidFill>
                  <a:schemeClr val="lt1"/>
                </a:solidFill>
              </a:defRPr>
            </a:lvl6pPr>
            <a:lvl7pPr lvl="6">
              <a:spcBef>
                <a:spcPts val="0"/>
              </a:spcBef>
              <a:buClr>
                <a:schemeClr val="lt1"/>
              </a:buClr>
              <a:buSzPct val="100000"/>
              <a:defRPr sz="1200">
                <a:solidFill>
                  <a:schemeClr val="lt1"/>
                </a:solidFill>
              </a:defRPr>
            </a:lvl7pPr>
            <a:lvl8pPr lvl="7">
              <a:spcBef>
                <a:spcPts val="0"/>
              </a:spcBef>
              <a:buClr>
                <a:schemeClr val="lt1"/>
              </a:buClr>
              <a:buSzPct val="100000"/>
              <a:defRPr sz="1200">
                <a:solidFill>
                  <a:schemeClr val="lt1"/>
                </a:solidFill>
              </a:defRPr>
            </a:lvl8pPr>
            <a:lvl9pPr lvl="8">
              <a:spcBef>
                <a:spcPts val="0"/>
              </a:spcBef>
              <a:buClr>
                <a:schemeClr val="lt1"/>
              </a:buClr>
              <a:buSzPct val="100000"/>
              <a:defRPr sz="1200">
                <a:solidFill>
                  <a:schemeClr val="lt1"/>
                </a:solidFill>
              </a:defRPr>
            </a:lvl9pPr>
          </a:lstStyle>
          <a:p>
            <a:endParaRPr/>
          </a:p>
        </p:txBody>
      </p:sp>
      <p:sp>
        <p:nvSpPr>
          <p:cNvPr id="41" name="Shape 41"/>
          <p:cNvSpPr txBox="1">
            <a:spLocks noGrp="1"/>
          </p:cNvSpPr>
          <p:nvPr>
            <p:ph type="sldNum" idx="12"/>
          </p:nvPr>
        </p:nvSpPr>
        <p:spPr>
          <a:xfrm>
            <a:off x="8523541" y="4695623"/>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27407554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ABEF993-DD25-4CB0-89AB-1E32500CF33D}" type="datetimeFigureOut">
              <a:rPr lang="en-US" smtClean="0"/>
              <a:t>4/6/2016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0CA78-6473-4A99-82E2-E50F41902DC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085851"/>
            <a:ext cx="7772400" cy="3240881"/>
          </a:xfrm>
        </p:spPr>
        <p:txBody>
          <a:bodyPr anchor="ctr">
            <a:noAutofit/>
          </a:bodyPr>
          <a:lstStyle>
            <a:lvl1pPr algn="l">
              <a:lnSpc>
                <a:spcPct val="100000"/>
              </a:lnSpc>
              <a:defRPr sz="8800" b="0" cap="all" spc="-80" baseline="0">
                <a:solidFill>
                  <a:schemeClr val="tx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71451"/>
            <a:ext cx="7772400" cy="8001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8" name="Slide Number Placeholder 7"/>
          <p:cNvSpPr>
            <a:spLocks noGrp="1"/>
          </p:cNvSpPr>
          <p:nvPr>
            <p:ph type="sldNum" sz="quarter" idx="11"/>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9" name="Footer Placeholder 8"/>
          <p:cNvSpPr>
            <a:spLocks noGrp="1"/>
          </p:cNvSpPr>
          <p:nvPr>
            <p:ph type="ftr" sz="quarter" idx="12"/>
          </p:nvPr>
        </p:nvSpPr>
        <p:spPr/>
        <p:txBody>
          <a:bodyPr/>
          <a:lstStyle/>
          <a:p>
            <a:endParaRPr lang="en-US" dirty="0"/>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30680" y="1181101"/>
            <a:ext cx="329184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90160" y="1181101"/>
            <a:ext cx="329184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4/6/2016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27632" y="1179576"/>
            <a:ext cx="3291840" cy="47982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627632" y="1694525"/>
            <a:ext cx="3291840" cy="28803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93208" y="1179576"/>
            <a:ext cx="3291840" cy="47982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smtClean="0"/>
              <a:t>Click to edit Master text styles</a:t>
            </a:r>
          </a:p>
        </p:txBody>
      </p:sp>
      <p:sp>
        <p:nvSpPr>
          <p:cNvPr id="6" name="Content Placeholder 5"/>
          <p:cNvSpPr>
            <a:spLocks noGrp="1"/>
          </p:cNvSpPr>
          <p:nvPr>
            <p:ph sz="quarter" idx="4"/>
          </p:nvPr>
        </p:nvSpPr>
        <p:spPr>
          <a:xfrm>
            <a:off x="5093208" y="1694525"/>
            <a:ext cx="3291840" cy="288036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200150"/>
            <a:ext cx="5111750" cy="336042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1200150"/>
            <a:ext cx="3008313" cy="336042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4/6/2016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8" name="Title 7"/>
          <p:cNvSpPr>
            <a:spLocks noGrp="1"/>
          </p:cNvSpPr>
          <p:nvPr>
            <p:ph type="title"/>
          </p:nvPr>
        </p:nvSpPr>
        <p:spPr/>
        <p:txBody>
          <a:bodyPr/>
          <a:lstStyle/>
          <a:p>
            <a:r>
              <a:rPr lang="en-US" smtClean="0"/>
              <a:t>Click to edit Master title style</a:t>
            </a:r>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3634740"/>
            <a:ext cx="142876" cy="150876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363474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457200" y="4286250"/>
            <a:ext cx="8153400" cy="3429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4/6/2016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chemeClr val="tx1"/>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8" name="Title 7"/>
          <p:cNvSpPr>
            <a:spLocks noGrp="1"/>
          </p:cNvSpPr>
          <p:nvPr>
            <p:ph type="title"/>
          </p:nvPr>
        </p:nvSpPr>
        <p:spPr>
          <a:xfrm>
            <a:off x="457200" y="3714750"/>
            <a:ext cx="8153400" cy="571500"/>
          </a:xfrm>
        </p:spPr>
        <p:txBody>
          <a:bodyPr anchor="t">
            <a:normAutofit/>
          </a:bodyPr>
          <a:lstStyle>
            <a:lvl1pPr>
              <a:defRPr sz="3200"/>
            </a:lvl1pPr>
          </a:lstStyle>
          <a:p>
            <a:r>
              <a:rPr lang="en-US" smtClean="0"/>
              <a:t>Click to edit Master title style</a:t>
            </a:r>
            <a:endParaRPr lang="en-US" dirty="0"/>
          </a:p>
        </p:txBody>
      </p:sp>
      <p:sp>
        <p:nvSpPr>
          <p:cNvPr id="10" name="Rectangle 9"/>
          <p:cNvSpPr/>
          <p:nvPr/>
        </p:nvSpPr>
        <p:spPr>
          <a:xfrm>
            <a:off x="9001124" y="0"/>
            <a:ext cx="142876" cy="363474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14539"/>
            <a:ext cx="5791200" cy="1028700"/>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314451"/>
            <a:ext cx="7620000" cy="328017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4629151"/>
            <a:ext cx="3429000" cy="228600"/>
          </a:xfrm>
          <a:prstGeom prst="rect">
            <a:avLst/>
          </a:prstGeom>
        </p:spPr>
        <p:txBody>
          <a:bodyPr vert="horz" lIns="91440" tIns="45720" rIns="91440" bIns="0" rtlCol="0" anchor="b"/>
          <a:lstStyle>
            <a:lvl1pPr algn="l">
              <a:defRPr sz="1000">
                <a:solidFill>
                  <a:schemeClr val="tx1"/>
                </a:solidFill>
              </a:defRPr>
            </a:lvl1pPr>
          </a:lstStyle>
          <a:p>
            <a:fld id="{B61BEF0D-F0BB-DE4B-95CE-6DB70DBA9567}" type="datetimeFigureOut">
              <a:rPr lang="en-US" smtClean="0"/>
              <a:pPr/>
              <a:t>4/6/2016</a:t>
            </a:fld>
            <a:endParaRPr lang="en-US" dirty="0"/>
          </a:p>
        </p:txBody>
      </p:sp>
      <p:sp>
        <p:nvSpPr>
          <p:cNvPr id="5" name="Footer Placeholder 4"/>
          <p:cNvSpPr>
            <a:spLocks noGrp="1"/>
          </p:cNvSpPr>
          <p:nvPr>
            <p:ph type="ftr" sz="quarter" idx="3"/>
          </p:nvPr>
        </p:nvSpPr>
        <p:spPr>
          <a:xfrm>
            <a:off x="457200" y="4869657"/>
            <a:ext cx="3429000" cy="212884"/>
          </a:xfrm>
          <a:prstGeom prst="rect">
            <a:avLst/>
          </a:prstGeom>
        </p:spPr>
        <p:txBody>
          <a:bodyPr vert="horz" lIns="91440" tIns="45720" rIns="91440" bIns="45720" rtlCol="0" anchor="t"/>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rot="16200000">
            <a:off x="8391843" y="4368483"/>
            <a:ext cx="986791" cy="365125"/>
          </a:xfrm>
          <a:prstGeom prst="rect">
            <a:avLst/>
          </a:prstGeom>
        </p:spPr>
        <p:txBody>
          <a:bodyPr vert="horz" lIns="91440" tIns="45720" rIns="91440" bIns="45720" rtlCol="0" anchor="ctr"/>
          <a:lstStyle>
            <a:lvl1pPr algn="l">
              <a:defRPr sz="2400" b="1">
                <a:solidFill>
                  <a:schemeClr val="tx2"/>
                </a:solidFill>
              </a:defRPr>
            </a:lvl1pPr>
          </a:lstStyle>
          <a:p>
            <a:pPr lvl="0" algn="r">
              <a:spcBef>
                <a:spcPts val="0"/>
              </a:spcBef>
              <a:buNone/>
            </a:pPr>
            <a:fld id="{00000000-1234-1234-1234-123412341234}" type="slidenum">
              <a:rPr lang="en" sz="1000" smtClean="0">
                <a:solidFill>
                  <a:schemeClr val="lt2"/>
                </a:solidFill>
                <a:latin typeface="Roboto"/>
                <a:ea typeface="Roboto"/>
                <a:cs typeface="Roboto"/>
                <a:sym typeface="Roboto"/>
              </a:rPr>
              <a:t>‹#›</a:t>
            </a:fld>
            <a:endParaRPr lang="en" sz="1000">
              <a:solidFill>
                <a:schemeClr val="lt2"/>
              </a:solidFill>
              <a:latin typeface="Roboto"/>
              <a:ea typeface="Roboto"/>
              <a:cs typeface="Roboto"/>
              <a:sym typeface="Roboto"/>
            </a:endParaRPr>
          </a:p>
        </p:txBody>
      </p:sp>
      <p:sp>
        <p:nvSpPr>
          <p:cNvPr id="7" name="Rectangle 6"/>
          <p:cNvSpPr/>
          <p:nvPr/>
        </p:nvSpPr>
        <p:spPr>
          <a:xfrm>
            <a:off x="9001124" y="0"/>
            <a:ext cx="142876" cy="10287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9001124" y="1028700"/>
            <a:ext cx="142876" cy="4114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 id="2147483725" r:id="rId14"/>
  </p:sldLayoutIdLst>
  <p:hf sldNum="0" hdr="0" ftr="0" dt="0"/>
  <p:txStyles>
    <p:titleStyle>
      <a:lvl1pPr algn="l" defTabSz="914400" rtl="0" eaLnBrk="1" latinLnBrk="0" hangingPunct="1">
        <a:spcBef>
          <a:spcPct val="0"/>
        </a:spcBef>
        <a:buNone/>
        <a:defRPr sz="3600"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12.xml"/><Relationship Id="rId4" Type="http://schemas.openxmlformats.org/officeDocument/2006/relationships/image" Target="../media/image8.png"/></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2.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4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1.xml"/><Relationship Id="rId1" Type="http://schemas.openxmlformats.org/officeDocument/2006/relationships/slideLayout" Target="../slideLayouts/slideLayout12.xml"/><Relationship Id="rId4" Type="http://schemas.openxmlformats.org/officeDocument/2006/relationships/image" Target="../media/image17.png"/></Relationships>
</file>

<file path=ppt/slides/_rels/slide4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Shape 67"/>
          <p:cNvSpPr txBox="1">
            <a:spLocks noGrp="1"/>
          </p:cNvSpPr>
          <p:nvPr>
            <p:ph type="ctrTitle"/>
          </p:nvPr>
        </p:nvSpPr>
        <p:spPr>
          <a:prstGeom prst="rect">
            <a:avLst/>
          </a:prstGeom>
        </p:spPr>
        <p:txBody>
          <a:bodyPr lIns="91425" tIns="91425" rIns="91425" bIns="91425" anchor="b" anchorCtr="0">
            <a:noAutofit/>
          </a:bodyPr>
          <a:lstStyle/>
          <a:p>
            <a:pPr lvl="0" algn="r">
              <a:spcBef>
                <a:spcPts val="0"/>
              </a:spcBef>
              <a:buNone/>
            </a:pPr>
            <a:r>
              <a:rPr lang="en" sz="5400" dirty="0"/>
              <a:t>Milestones 1 &amp; 2 - Analysis</a:t>
            </a:r>
          </a:p>
        </p:txBody>
      </p:sp>
      <p:sp>
        <p:nvSpPr>
          <p:cNvPr id="68" name="Shape 68"/>
          <p:cNvSpPr txBox="1">
            <a:spLocks noGrp="1"/>
          </p:cNvSpPr>
          <p:nvPr>
            <p:ph type="subTitle" idx="1"/>
          </p:nvPr>
        </p:nvSpPr>
        <p:spPr>
          <a:prstGeom prst="rect">
            <a:avLst/>
          </a:prstGeom>
        </p:spPr>
        <p:txBody>
          <a:bodyPr lIns="91425" tIns="91425" rIns="91425" bIns="91425" anchor="t" anchorCtr="0">
            <a:noAutofit/>
          </a:bodyPr>
          <a:lstStyle/>
          <a:p>
            <a:pPr lvl="0" rtl="0">
              <a:spcBef>
                <a:spcPts val="0"/>
              </a:spcBef>
              <a:buNone/>
            </a:pPr>
            <a:r>
              <a:rPr lang="en" dirty="0"/>
              <a:t>Machine Learning (MAC-LRN</a:t>
            </a:r>
            <a:r>
              <a:rPr lang="en" dirty="0" smtClean="0"/>
              <a:t>)</a:t>
            </a:r>
            <a:endParaRPr dirty="0"/>
          </a:p>
          <a:p>
            <a:pPr lvl="0" rtl="0">
              <a:spcBef>
                <a:spcPts val="0"/>
              </a:spcBef>
              <a:buNone/>
            </a:pPr>
            <a:r>
              <a:rPr lang="en" sz="1100" dirty="0"/>
              <a:t>Arevalo, Mark Anthony</a:t>
            </a:r>
          </a:p>
          <a:p>
            <a:pPr lvl="0" rtl="0">
              <a:spcBef>
                <a:spcPts val="0"/>
              </a:spcBef>
              <a:buNone/>
            </a:pPr>
            <a:r>
              <a:rPr lang="en" sz="1100" dirty="0"/>
              <a:t>Nablo, Juan Paolo</a:t>
            </a:r>
          </a:p>
          <a:p>
            <a:pPr lvl="0">
              <a:spcBef>
                <a:spcPts val="0"/>
              </a:spcBef>
              <a:buNone/>
            </a:pPr>
            <a:r>
              <a:rPr lang="en" sz="1100" dirty="0"/>
              <a:t>Vivo, Roi Emmanuel</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2" name="Text Placeholder 1"/>
          <p:cNvSpPr>
            <a:spLocks noGrp="1"/>
          </p:cNvSpPr>
          <p:nvPr>
            <p:ph type="body" idx="1"/>
          </p:nvPr>
        </p:nvSpPr>
        <p:spPr/>
        <p:txBody>
          <a:bodyPr/>
          <a:lstStyle/>
          <a:p>
            <a:pPr marL="171450" indent="-171450">
              <a:buFont typeface="Arial" panose="020B0604020202020204" pitchFamily="34" charset="0"/>
              <a:buChar char="•"/>
            </a:pPr>
            <a:r>
              <a:rPr lang="en-PH" dirty="0" smtClean="0">
                <a:solidFill>
                  <a:schemeClr val="tx1"/>
                </a:solidFill>
              </a:rPr>
              <a:t>Complete Feature Set</a:t>
            </a:r>
          </a:p>
          <a:p>
            <a:pPr marL="171450" indent="-171450">
              <a:buFont typeface="Arial" panose="020B0604020202020204" pitchFamily="34" charset="0"/>
              <a:buChar char="•"/>
            </a:pPr>
            <a:r>
              <a:rPr lang="en-PH" dirty="0" smtClean="0">
                <a:solidFill>
                  <a:schemeClr val="tx1"/>
                </a:solidFill>
              </a:rPr>
              <a:t>Feature Selection using Forward Selection and Backward Elimination</a:t>
            </a:r>
          </a:p>
          <a:p>
            <a:pPr marL="171450" indent="-171450">
              <a:buFont typeface="Arial" panose="020B0604020202020204" pitchFamily="34" charset="0"/>
              <a:buChar char="•"/>
            </a:pPr>
            <a:r>
              <a:rPr lang="en-PH" dirty="0" smtClean="0">
                <a:solidFill>
                  <a:schemeClr val="tx1"/>
                </a:solidFill>
              </a:rPr>
              <a:t>PCA</a:t>
            </a:r>
            <a:endParaRPr lang="en-PH" dirty="0">
              <a:solidFill>
                <a:schemeClr val="tx1"/>
              </a:solidFill>
            </a:endParaRPr>
          </a:p>
        </p:txBody>
      </p:sp>
    </p:spTree>
    <p:extLst>
      <p:ext uri="{BB962C8B-B14F-4D97-AF65-F5344CB8AC3E}">
        <p14:creationId xmlns:p14="http://schemas.microsoft.com/office/powerpoint/2010/main" val="320747090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037801415"/>
              </p:ext>
            </p:extLst>
          </p:nvPr>
        </p:nvGraphicFramePr>
        <p:xfrm>
          <a:off x="-1" y="0"/>
          <a:ext cx="3832414" cy="2507288"/>
        </p:xfrm>
        <a:graphic>
          <a:graphicData uri="http://schemas.openxmlformats.org/drawingml/2006/table">
            <a:tbl>
              <a:tblPr firstRow="1" firstCol="1" bandRow="1">
                <a:tableStyleId>{059B8F6F-646D-46DF-AE40-8BDCF0375636}</a:tableStyleId>
              </a:tblPr>
              <a:tblGrid>
                <a:gridCol w="900457"/>
                <a:gridCol w="523444"/>
                <a:gridCol w="514186"/>
                <a:gridCol w="450229"/>
                <a:gridCol w="543640"/>
                <a:gridCol w="450229"/>
                <a:gridCol w="450229"/>
              </a:tblGrid>
              <a:tr h="146266">
                <a:tc>
                  <a:txBody>
                    <a:bodyPr/>
                    <a:lstStyle/>
                    <a:p>
                      <a:pPr algn="ctr">
                        <a:spcAft>
                          <a:spcPts val="0"/>
                        </a:spcAft>
                      </a:pPr>
                      <a:r>
                        <a:rPr lang="en-US" sz="700" dirty="0">
                          <a:effectLst/>
                        </a:rPr>
                        <a:t>CFS</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l"/>
                      <a:endParaRPr lang="en-PH" sz="1000">
                        <a:effectLst/>
                        <a:latin typeface="Times New Roman" panose="02020603050405020304" pitchFamily="18" charset="0"/>
                      </a:endParaRPr>
                    </a:p>
                  </a:txBody>
                  <a:tcPr marL="68580" marR="68580" marT="0" marB="0" anchor="b"/>
                </a:tc>
              </a:tr>
              <a:tr h="307159">
                <a:tc>
                  <a:txBody>
                    <a:bodyPr/>
                    <a:lstStyle/>
                    <a:p>
                      <a:pPr algn="l"/>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204773">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90.31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92.02%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91.15%</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93.15%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92.13%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0.919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89.94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92.83%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90.49%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89.24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0.772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88.35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85.81%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96.88%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90.99%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0.864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0.747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07159">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79.79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96.74%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68.97%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80.51%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0.607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07159">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91.28%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90.71%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87.20%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88.70%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4773">
                <a:tc>
                  <a:txBody>
                    <a:bodyPr/>
                    <a:lstStyle/>
                    <a:p>
                      <a:pPr algn="ctr">
                        <a:spcAft>
                          <a:spcPts val="0"/>
                        </a:spcAft>
                      </a:pPr>
                      <a:r>
                        <a:rPr lang="en-US" sz="700">
                          <a:effectLst/>
                        </a:rPr>
                        <a:t>SVM</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89.78%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80.08%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86.04%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0.962</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0.781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3322275074"/>
              </p:ext>
            </p:extLst>
          </p:nvPr>
        </p:nvGraphicFramePr>
        <p:xfrm>
          <a:off x="0" y="2607310"/>
          <a:ext cx="3825690" cy="2536189"/>
        </p:xfrm>
        <a:graphic>
          <a:graphicData uri="http://schemas.openxmlformats.org/drawingml/2006/table">
            <a:tbl>
              <a:tblPr firstRow="1" firstCol="1" bandRow="1">
                <a:tableStyleId>{059B8F6F-646D-46DF-AE40-8BDCF0375636}</a:tableStyleId>
              </a:tblPr>
              <a:tblGrid>
                <a:gridCol w="934545"/>
                <a:gridCol w="467273"/>
                <a:gridCol w="467273"/>
                <a:gridCol w="467273"/>
                <a:gridCol w="554780"/>
                <a:gridCol w="467273"/>
                <a:gridCol w="467273"/>
              </a:tblGrid>
              <a:tr h="216614">
                <a:tc>
                  <a:txBody>
                    <a:bodyPr/>
                    <a:lstStyle/>
                    <a:p>
                      <a:pPr algn="ctr">
                        <a:spcAft>
                          <a:spcPts val="0"/>
                        </a:spcAft>
                      </a:pPr>
                      <a:r>
                        <a:rPr lang="en-US" sz="700" dirty="0">
                          <a:effectLst/>
                        </a:rPr>
                        <a:t>Forward</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55608">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dirty="0">
                          <a:effectLst/>
                        </a:rPr>
                        <a:t>Accuracy</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177804">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89.57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93.01%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89.53%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0.784</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93.83%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0.925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dirty="0">
                          <a:effectLst/>
                        </a:rPr>
                        <a:t>kNN (k=5)</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dirty="0">
                          <a:effectLst/>
                        </a:rPr>
                        <a:t>92.44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93.42%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93.79%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0.946</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0.841</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r h="177804">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92.24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93.48%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93.76%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93.61%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0.969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0.837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92.73%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93.38%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90.59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89.13%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96.23%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92.54%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81.79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79.65%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94.01%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0.599</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dirty="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185927">
                <a:tc>
                  <a:txBody>
                    <a:bodyPr/>
                    <a:lstStyle/>
                    <a:p>
                      <a:pPr algn="ctr">
                        <a:spcAft>
                          <a:spcPts val="0"/>
                        </a:spcAft>
                      </a:pPr>
                      <a:r>
                        <a:rPr lang="en-US" sz="700">
                          <a:effectLst/>
                        </a:rPr>
                        <a:t>SVM</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89.22%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89.40%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91.29%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0.772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900261118"/>
              </p:ext>
            </p:extLst>
          </p:nvPr>
        </p:nvGraphicFramePr>
        <p:xfrm>
          <a:off x="3989561" y="1"/>
          <a:ext cx="4206419" cy="2494428"/>
        </p:xfrm>
        <a:graphic>
          <a:graphicData uri="http://schemas.openxmlformats.org/drawingml/2006/table">
            <a:tbl>
              <a:tblPr firstRow="1" firstCol="1" bandRow="1">
                <a:tableStyleId>{059B8F6F-646D-46DF-AE40-8BDCF0375636}</a:tableStyleId>
              </a:tblPr>
              <a:tblGrid>
                <a:gridCol w="1028154"/>
                <a:gridCol w="513612"/>
                <a:gridCol w="513612"/>
                <a:gridCol w="513612"/>
                <a:gridCol w="610205"/>
                <a:gridCol w="513612"/>
                <a:gridCol w="513612"/>
              </a:tblGrid>
              <a:tr h="151887">
                <a:tc>
                  <a:txBody>
                    <a:bodyPr/>
                    <a:lstStyle/>
                    <a:p>
                      <a:pPr algn="ctr">
                        <a:spcAft>
                          <a:spcPts val="0"/>
                        </a:spcAft>
                      </a:pPr>
                      <a:r>
                        <a:rPr lang="en-US" sz="700" dirty="0">
                          <a:effectLst/>
                        </a:rPr>
                        <a:t>Backward</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13600">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209066">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92.65%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92.64%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91.33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91.91%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92.92%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0.919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91.64%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93.47%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92.54%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0.808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91.37</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91.98%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93.97%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92.95%</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0.955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0.818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91.31%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93.87%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92.56%</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0.807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09066">
                <a:tc>
                  <a:txBody>
                    <a:bodyPr/>
                    <a:lstStyle/>
                    <a:p>
                      <a:pPr algn="ctr">
                        <a:spcAft>
                          <a:spcPts val="0"/>
                        </a:spcAft>
                      </a:pPr>
                      <a:r>
                        <a:rPr lang="en-US" sz="700">
                          <a:effectLst/>
                        </a:rPr>
                        <a:t>Decision Trees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90.55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90.14%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94.84%</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92.40%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0.907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0.799</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13600">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82.81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95.94%</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74.82%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0.936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0.66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245155">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215277">
                <a:tc>
                  <a:txBody>
                    <a:bodyPr/>
                    <a:lstStyle/>
                    <a:p>
                      <a:pPr algn="ctr">
                        <a:spcAft>
                          <a:spcPts val="0"/>
                        </a:spcAft>
                      </a:pPr>
                      <a:r>
                        <a:rPr lang="en-US" sz="700" dirty="0">
                          <a:effectLst/>
                        </a:rPr>
                        <a:t>SVM</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a:effectLst/>
                        </a:rPr>
                        <a:t>91.28%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91.03%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94.98%</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92.96%</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0.815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0.959</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984645294"/>
              </p:ext>
            </p:extLst>
          </p:nvPr>
        </p:nvGraphicFramePr>
        <p:xfrm>
          <a:off x="3984213" y="2607311"/>
          <a:ext cx="4184874" cy="2536189"/>
        </p:xfrm>
        <a:graphic>
          <a:graphicData uri="http://schemas.openxmlformats.org/drawingml/2006/table">
            <a:tbl>
              <a:tblPr firstRow="1" firstCol="1" bandRow="1">
                <a:tableStyleId>{059B8F6F-646D-46DF-AE40-8BDCF0375636}</a:tableStyleId>
              </a:tblPr>
              <a:tblGrid>
                <a:gridCol w="887652"/>
                <a:gridCol w="628653"/>
                <a:gridCol w="616626"/>
                <a:gridCol w="519601"/>
                <a:gridCol w="590966"/>
                <a:gridCol w="443425"/>
                <a:gridCol w="497951"/>
              </a:tblGrid>
              <a:tr h="216614">
                <a:tc>
                  <a:txBody>
                    <a:bodyPr/>
                    <a:lstStyle/>
                    <a:p>
                      <a:pPr algn="ctr">
                        <a:spcAft>
                          <a:spcPts val="0"/>
                        </a:spcAft>
                      </a:pPr>
                      <a:r>
                        <a:rPr lang="en-US" sz="700" dirty="0">
                          <a:effectLst/>
                        </a:rPr>
                        <a:t>PCA</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c>
                  <a:txBody>
                    <a:bodyPr/>
                    <a:lstStyle/>
                    <a:p>
                      <a:endParaRPr lang="en-PH" sz="1000">
                        <a:effectLst/>
                        <a:latin typeface="Times New Roman" panose="02020603050405020304" pitchFamily="18" charset="0"/>
                      </a:endParaRPr>
                    </a:p>
                  </a:txBody>
                  <a:tcPr marL="68580" marR="68580" marT="0" marB="0" anchor="b"/>
                </a:tc>
              </a:tr>
              <a:tr h="355608">
                <a:tc>
                  <a:txBody>
                    <a:bodyPr/>
                    <a:lstStyle/>
                    <a:p>
                      <a:endParaRPr lang="en-PH" sz="1000">
                        <a:effectLst/>
                        <a:latin typeface="Times New Roman" panose="02020603050405020304" pitchFamily="18" charset="0"/>
                      </a:endParaRPr>
                    </a:p>
                  </a:txBody>
                  <a:tcPr marL="68580" marR="68580" marT="0" marB="0" anchor="b"/>
                </a:tc>
                <a:tc>
                  <a:txBody>
                    <a:bodyPr/>
                    <a:lstStyle/>
                    <a:p>
                      <a:pPr algn="ctr">
                        <a:spcAft>
                          <a:spcPts val="0"/>
                        </a:spcAft>
                      </a:pPr>
                      <a:r>
                        <a:rPr lang="en-US" sz="700">
                          <a:effectLst/>
                        </a:rPr>
                        <a:t>Accuracy</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Precision</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Recall</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F-Measure</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AUC</a:t>
                      </a:r>
                      <a:endParaRPr lang="en-PH" sz="1000">
                        <a:effectLst/>
                        <a:latin typeface="Times New Roman" panose="02020603050405020304" pitchFamily="18" charset="0"/>
                        <a:ea typeface="SimSun" panose="02010600030101010101" pitchFamily="2" charset="-122"/>
                      </a:endParaRPr>
                    </a:p>
                  </a:txBody>
                  <a:tcPr marL="68580" marR="68580" marT="0" marB="0" anchor="b"/>
                </a:tc>
                <a:tc>
                  <a:txBody>
                    <a:bodyPr/>
                    <a:lstStyle/>
                    <a:p>
                      <a:pPr algn="ctr">
                        <a:spcAft>
                          <a:spcPts val="0"/>
                        </a:spcAft>
                      </a:pPr>
                      <a:r>
                        <a:rPr lang="en-US" sz="700">
                          <a:effectLst/>
                        </a:rPr>
                        <a:t>Kappa</a:t>
                      </a:r>
                      <a:endParaRPr lang="en-PH" sz="1000">
                        <a:effectLst/>
                        <a:latin typeface="Times New Roman" panose="02020603050405020304" pitchFamily="18" charset="0"/>
                        <a:ea typeface="SimSun" panose="02010600030101010101" pitchFamily="2" charset="-122"/>
                      </a:endParaRPr>
                    </a:p>
                  </a:txBody>
                  <a:tcPr marL="68580" marR="68580" marT="0" marB="0" anchor="b"/>
                </a:tc>
              </a:tr>
              <a:tr h="177804">
                <a:tc>
                  <a:txBody>
                    <a:bodyPr/>
                    <a:lstStyle/>
                    <a:p>
                      <a:pPr algn="ctr">
                        <a:spcAft>
                          <a:spcPts val="0"/>
                        </a:spcAft>
                      </a:pPr>
                      <a:r>
                        <a:rPr lang="en-US" sz="700">
                          <a:effectLst/>
                        </a:rPr>
                        <a:t>kNN (k=1)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72.09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64.42%</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0.453</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71.85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85.14%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64.89%</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0.756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0.446</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72.03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84.88%</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65.53%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73.93%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0.766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0.448</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71.72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84.37%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65.46%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73.69%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0.771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a:effectLst/>
                        </a:rPr>
                        <a:t>kNN (k=9)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72.03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84.44%</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66.03%</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74.09%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0.769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0.447</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77804">
                <a:tc>
                  <a:txBody>
                    <a:bodyPr/>
                    <a:lstStyle/>
                    <a:p>
                      <a:pPr algn="ctr">
                        <a:spcAft>
                          <a:spcPts val="0"/>
                        </a:spcAft>
                      </a:pPr>
                      <a:r>
                        <a:rPr lang="en-US" sz="700" dirty="0">
                          <a:effectLst/>
                        </a:rPr>
                        <a:t>Decision Trees</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00B050"/>
                    </a:solidFill>
                  </a:tcPr>
                </a:tc>
                <a:tc>
                  <a:txBody>
                    <a:bodyPr/>
                    <a:lstStyle/>
                    <a:p>
                      <a:pPr algn="ctr">
                        <a:spcAft>
                          <a:spcPts val="0"/>
                        </a:spcAft>
                      </a:pPr>
                      <a:r>
                        <a:rPr lang="en-US" sz="700" dirty="0">
                          <a:effectLst/>
                        </a:rPr>
                        <a:t>82.03</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84.21%</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86.62%</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85.37%</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0.853</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0.621</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r>
              <a:tr h="355608">
                <a:tc>
                  <a:txBody>
                    <a:bodyPr/>
                    <a:lstStyle/>
                    <a:p>
                      <a:pPr algn="ctr">
                        <a:spcAft>
                          <a:spcPts val="0"/>
                        </a:spcAft>
                      </a:pPr>
                      <a:r>
                        <a:rPr lang="en-US" sz="700">
                          <a:effectLst/>
                        </a:rPr>
                        <a:t>Bayesian Network (e.g. Naïve Bayes)</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62.51</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97.36%</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dirty="0">
                          <a:effectLst/>
                        </a:rPr>
                        <a:t>39.20%</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55.85%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0.846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0.324</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355608">
                <a:tc>
                  <a:txBody>
                    <a:bodyPr/>
                    <a:lstStyle/>
                    <a:p>
                      <a:pPr algn="ctr">
                        <a:spcAft>
                          <a:spcPts val="0"/>
                        </a:spcAft>
                      </a:pPr>
                      <a:r>
                        <a:rPr lang="en-US" sz="700">
                          <a:effectLst/>
                        </a:rPr>
                        <a:t>MLP (Training Cycles = 10)</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80.72%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82.72%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86.26%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84.42%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0.875</a:t>
                      </a:r>
                      <a:endParaRPr lang="en-PH" sz="1000" dirty="0">
                        <a:effectLst/>
                        <a:latin typeface="Times New Roman" panose="02020603050405020304" pitchFamily="18" charset="0"/>
                        <a:ea typeface="SimSun" panose="02010600030101010101" pitchFamily="2" charset="-122"/>
                      </a:endParaRPr>
                    </a:p>
                  </a:txBody>
                  <a:tcPr marL="68580" marR="68580" marT="0" marB="0" anchor="ctr">
                    <a:solidFill>
                      <a:srgbClr val="FFFF00"/>
                    </a:solidFill>
                  </a:tcPr>
                </a:tc>
                <a:tc>
                  <a:txBody>
                    <a:bodyPr/>
                    <a:lstStyle/>
                    <a:p>
                      <a:pPr algn="ctr">
                        <a:spcAft>
                          <a:spcPts val="0"/>
                        </a:spcAft>
                      </a:pPr>
                      <a:r>
                        <a:rPr lang="en-US" sz="700">
                          <a:effectLst/>
                        </a:rPr>
                        <a:t>0.592</a:t>
                      </a:r>
                      <a:endParaRPr lang="en-PH" sz="1000">
                        <a:effectLst/>
                        <a:latin typeface="Times New Roman" panose="02020603050405020304" pitchFamily="18" charset="0"/>
                        <a:ea typeface="SimSun" panose="02010600030101010101" pitchFamily="2" charset="-122"/>
                      </a:endParaRPr>
                    </a:p>
                  </a:txBody>
                  <a:tcPr marL="68580" marR="68580" marT="0" marB="0" anchor="ctr"/>
                </a:tc>
              </a:tr>
              <a:tr h="185927">
                <a:tc>
                  <a:txBody>
                    <a:bodyPr/>
                    <a:lstStyle/>
                    <a:p>
                      <a:pPr algn="ctr">
                        <a:spcAft>
                          <a:spcPts val="0"/>
                        </a:spcAft>
                      </a:pPr>
                      <a:r>
                        <a:rPr lang="en-US" sz="700" dirty="0">
                          <a:effectLst/>
                        </a:rPr>
                        <a:t>SVM</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68.46%</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77.99%</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56.62%</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65.35%</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a:effectLst/>
                        </a:rPr>
                        <a:t>0.757</a:t>
                      </a:r>
                      <a:endParaRPr lang="en-PH" sz="1000">
                        <a:effectLst/>
                        <a:latin typeface="Times New Roman" panose="02020603050405020304" pitchFamily="18" charset="0"/>
                        <a:ea typeface="SimSun" panose="02010600030101010101" pitchFamily="2" charset="-122"/>
                      </a:endParaRPr>
                    </a:p>
                  </a:txBody>
                  <a:tcPr marL="68580" marR="68580" marT="0" marB="0" anchor="ctr"/>
                </a:tc>
                <a:tc>
                  <a:txBody>
                    <a:bodyPr/>
                    <a:lstStyle/>
                    <a:p>
                      <a:pPr algn="ctr">
                        <a:spcAft>
                          <a:spcPts val="0"/>
                        </a:spcAft>
                      </a:pPr>
                      <a:r>
                        <a:rPr lang="en-US" sz="700" dirty="0">
                          <a:effectLst/>
                        </a:rPr>
                        <a:t>0.378</a:t>
                      </a:r>
                      <a:endParaRPr lang="en-PH" sz="1000" dirty="0">
                        <a:effectLst/>
                        <a:latin typeface="Times New Roman" panose="02020603050405020304" pitchFamily="18" charset="0"/>
                        <a:ea typeface="SimSun" panose="02010600030101010101" pitchFamily="2" charset="-122"/>
                      </a:endParaRPr>
                    </a:p>
                  </a:txBody>
                  <a:tcPr marL="68580" marR="68580" marT="0" marB="0" anchor="ctr"/>
                </a:tc>
              </a:tr>
            </a:tbl>
          </a:graphicData>
        </a:graphic>
      </p:graphicFrame>
    </p:spTree>
    <p:extLst>
      <p:ext uri="{BB962C8B-B14F-4D97-AF65-F5344CB8AC3E}">
        <p14:creationId xmlns:p14="http://schemas.microsoft.com/office/powerpoint/2010/main" val="87794560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7" name="Text Placeholder 6"/>
          <p:cNvSpPr>
            <a:spLocks noGrp="1"/>
          </p:cNvSpPr>
          <p:nvPr>
            <p:ph type="body" idx="1"/>
          </p:nvPr>
        </p:nvSpPr>
        <p:spPr>
          <a:xfrm>
            <a:off x="226075" y="1453274"/>
            <a:ext cx="2808000" cy="3163500"/>
          </a:xfrm>
        </p:spPr>
        <p:txBody>
          <a:bodyPr/>
          <a:lstStyle/>
          <a:p>
            <a:pPr marL="171450" indent="-171450">
              <a:buFont typeface="Arial" panose="020B0604020202020204" pitchFamily="34" charset="0"/>
              <a:buChar char="•"/>
            </a:pPr>
            <a:r>
              <a:rPr lang="en-PH" dirty="0" smtClean="0">
                <a:solidFill>
                  <a:schemeClr val="tx1"/>
                </a:solidFill>
              </a:rPr>
              <a:t>By analysing the results, </a:t>
            </a:r>
            <a:r>
              <a:rPr lang="en-PH" dirty="0">
                <a:solidFill>
                  <a:schemeClr val="tx1"/>
                </a:solidFill>
              </a:rPr>
              <a:t>the Feature Selection using </a:t>
            </a:r>
            <a:r>
              <a:rPr lang="en-PH" b="1" dirty="0">
                <a:solidFill>
                  <a:schemeClr val="tx1"/>
                </a:solidFill>
              </a:rPr>
              <a:t>Forward Search is more dominant </a:t>
            </a:r>
            <a:r>
              <a:rPr lang="en-PH" dirty="0">
                <a:solidFill>
                  <a:schemeClr val="tx1"/>
                </a:solidFill>
              </a:rPr>
              <a:t>compared to the others. Though Forward Search and Backward Search have close values, Forward Search has a slightly bigger Total compared to Backward Search. Since Forward Search is more prevalent in Table 7, Forward Search has been chosen to be the classifier.</a:t>
            </a:r>
            <a:endParaRPr lang="en-PH" dirty="0" smtClean="0">
              <a:solidFill>
                <a:schemeClr val="tx1"/>
              </a:solidFill>
            </a:endParaRPr>
          </a:p>
          <a:p>
            <a:endParaRPr lang="en-PH" dirty="0">
              <a:solidFill>
                <a:schemeClr val="tx1"/>
              </a:solidFill>
            </a:endParaRPr>
          </a:p>
        </p:txBody>
      </p:sp>
      <p:graphicFrame>
        <p:nvGraphicFramePr>
          <p:cNvPr id="4" name="Table 3"/>
          <p:cNvGraphicFramePr>
            <a:graphicFrameLocks noGrp="1"/>
          </p:cNvGraphicFramePr>
          <p:nvPr>
            <p:extLst>
              <p:ext uri="{D42A27DB-BD31-4B8C-83A1-F6EECF244321}">
                <p14:modId xmlns:p14="http://schemas.microsoft.com/office/powerpoint/2010/main" val="3353206643"/>
              </p:ext>
            </p:extLst>
          </p:nvPr>
        </p:nvGraphicFramePr>
        <p:xfrm>
          <a:off x="3648636" y="2033680"/>
          <a:ext cx="4267200" cy="792480"/>
        </p:xfrm>
        <a:graphic>
          <a:graphicData uri="http://schemas.openxmlformats.org/drawingml/2006/table">
            <a:tbl>
              <a:tblPr>
                <a:tableStyleId>{059B8F6F-646D-46DF-AE40-8BDCF0375636}</a:tableStyleId>
              </a:tblPr>
              <a:tblGrid>
                <a:gridCol w="609600"/>
                <a:gridCol w="609600"/>
                <a:gridCol w="609600"/>
                <a:gridCol w="609600"/>
                <a:gridCol w="609600"/>
                <a:gridCol w="609600"/>
                <a:gridCol w="609600"/>
              </a:tblGrid>
              <a:tr h="190500">
                <a:tc>
                  <a:txBody>
                    <a:bodyPr/>
                    <a:lstStyle/>
                    <a:p>
                      <a:pPr algn="l" fontAlgn="b"/>
                      <a:r>
                        <a:rPr lang="en-PH" sz="1100" u="none" strike="noStrike" dirty="0">
                          <a:effectLst/>
                        </a:rPr>
                        <a:t> </a:t>
                      </a:r>
                      <a:endParaRPr lang="en-PH"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ctr" fontAlgn="ctr"/>
                      <a:r>
                        <a:rPr lang="en-US" sz="700" u="none" strike="noStrike">
                          <a:effectLst/>
                        </a:rPr>
                        <a:t>Accuracy</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Precision</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Recall</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F-Measure</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AUC</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Kappa</a:t>
                      </a:r>
                      <a:endParaRPr lang="en-US" sz="700" b="1" i="0" u="none" strike="noStrike">
                        <a:solidFill>
                          <a:srgbClr val="000000"/>
                        </a:solidFill>
                        <a:effectLst/>
                        <a:latin typeface="Times New Roman" panose="02020603050405020304" pitchFamily="18" charset="0"/>
                      </a:endParaRPr>
                    </a:p>
                  </a:txBody>
                  <a:tcPr marL="7620" marR="7620" marT="7620" marB="0" anchor="ctr"/>
                </a:tc>
              </a:tr>
              <a:tr h="190500">
                <a:tc>
                  <a:txBody>
                    <a:bodyPr/>
                    <a:lstStyle/>
                    <a:p>
                      <a:pPr algn="ctr" fontAlgn="ctr"/>
                      <a:r>
                        <a:rPr lang="en-US" sz="700" u="none" strike="noStrike" dirty="0">
                          <a:effectLst/>
                        </a:rPr>
                        <a:t>kNN (k=5)</a:t>
                      </a:r>
                      <a:endParaRPr lang="en-US" sz="700" b="1" i="0" u="none" strike="noStrike" dirty="0">
                        <a:solidFill>
                          <a:srgbClr val="000000"/>
                        </a:solidFill>
                        <a:effectLst/>
                        <a:latin typeface="Times New Roman" panose="02020603050405020304" pitchFamily="18" charset="0"/>
                      </a:endParaRPr>
                    </a:p>
                  </a:txBody>
                  <a:tcPr marL="7620" marR="7620" marT="7620" marB="0" anchor="ctr">
                    <a:solidFill>
                      <a:srgbClr val="00B050"/>
                    </a:solidFill>
                  </a:tcPr>
                </a:tc>
                <a:tc>
                  <a:txBody>
                    <a:bodyPr/>
                    <a:lstStyle/>
                    <a:p>
                      <a:pPr algn="ctr" fontAlgn="ctr"/>
                      <a:r>
                        <a:rPr lang="en-US" sz="700" u="none" strike="noStrike" dirty="0">
                          <a:effectLst/>
                        </a:rPr>
                        <a:t>92.44</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93.42%</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94.19%</a:t>
                      </a:r>
                      <a:endParaRPr lang="en-US" sz="700" b="0" i="0" u="none" strike="noStrike" dirty="0">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93.79%</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dirty="0">
                          <a:effectLst/>
                        </a:rPr>
                        <a:t>0.946</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a:effectLst/>
                        </a:rPr>
                        <a:t>0.841</a:t>
                      </a:r>
                      <a:endParaRPr lang="en-US" sz="700" b="0" i="0" u="none" strike="noStrike">
                        <a:solidFill>
                          <a:srgbClr val="000000"/>
                        </a:solidFill>
                        <a:effectLst/>
                        <a:latin typeface="Times New Roman" panose="02020603050405020304" pitchFamily="18" charset="0"/>
                      </a:endParaRPr>
                    </a:p>
                  </a:txBody>
                  <a:tcPr marL="7620" marR="7620" marT="7620" marB="0" anchor="ctr"/>
                </a:tc>
              </a:tr>
              <a:tr h="190500">
                <a:tc>
                  <a:txBody>
                    <a:bodyPr/>
                    <a:lstStyle/>
                    <a:p>
                      <a:pPr algn="ctr" fontAlgn="ctr"/>
                      <a:r>
                        <a:rPr lang="en-US" sz="700" u="none" strike="noStrike">
                          <a:effectLst/>
                        </a:rPr>
                        <a:t>SVM</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91.28%</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91.03%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94.98%</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c>
                  <a:txBody>
                    <a:bodyPr/>
                    <a:lstStyle/>
                    <a:p>
                      <a:pPr algn="ctr" fontAlgn="ctr"/>
                      <a:r>
                        <a:rPr lang="en-US" sz="700" u="none" strike="noStrike">
                          <a:effectLst/>
                        </a:rPr>
                        <a:t>92.96%</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0.815</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0.959</a:t>
                      </a:r>
                      <a:endParaRPr lang="en-US" sz="700" b="0" i="0" u="none" strike="noStrike" dirty="0">
                        <a:solidFill>
                          <a:srgbClr val="000000"/>
                        </a:solidFill>
                        <a:effectLst/>
                        <a:latin typeface="Times New Roman" panose="02020603050405020304" pitchFamily="18" charset="0"/>
                      </a:endParaRPr>
                    </a:p>
                  </a:txBody>
                  <a:tcPr marL="7620" marR="7620" marT="7620" marB="0" anchor="ctr">
                    <a:solidFill>
                      <a:srgbClr val="FFFF00"/>
                    </a:solidFill>
                  </a:tcPr>
                </a:tc>
              </a:tr>
              <a:tr h="220980">
                <a:tc>
                  <a:txBody>
                    <a:bodyPr/>
                    <a:lstStyle/>
                    <a:p>
                      <a:pPr algn="ctr" fontAlgn="ctr"/>
                      <a:r>
                        <a:rPr lang="en-US" sz="700" u="none" strike="noStrike">
                          <a:effectLst/>
                        </a:rPr>
                        <a:t>Decision Trees</a:t>
                      </a:r>
                      <a:endParaRPr lang="en-US" sz="700" b="1"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82.03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84.21%</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86.62%</a:t>
                      </a:r>
                      <a:endParaRPr lang="en-US" sz="700" b="0" i="0" u="none" strike="noStrike" dirty="0">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85.37%</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a:effectLst/>
                        </a:rPr>
                        <a:t>0.853</a:t>
                      </a:r>
                      <a:endParaRPr lang="en-US" sz="700" b="0" i="0" u="none" strike="noStrike">
                        <a:solidFill>
                          <a:srgbClr val="000000"/>
                        </a:solidFill>
                        <a:effectLst/>
                        <a:latin typeface="Times New Roman" panose="02020603050405020304" pitchFamily="18" charset="0"/>
                      </a:endParaRPr>
                    </a:p>
                  </a:txBody>
                  <a:tcPr marL="7620" marR="7620" marT="7620" marB="0" anchor="ctr"/>
                </a:tc>
                <a:tc>
                  <a:txBody>
                    <a:bodyPr/>
                    <a:lstStyle/>
                    <a:p>
                      <a:pPr algn="ctr" fontAlgn="ctr"/>
                      <a:r>
                        <a:rPr lang="en-US" sz="700" u="none" strike="noStrike" dirty="0">
                          <a:effectLst/>
                        </a:rPr>
                        <a:t>0.621</a:t>
                      </a:r>
                      <a:endParaRPr lang="en-US" sz="700" b="0" i="0" u="none" strike="noStrike" dirty="0">
                        <a:solidFill>
                          <a:srgbClr val="000000"/>
                        </a:solidFill>
                        <a:effectLst/>
                        <a:latin typeface="Times New Roman" panose="02020603050405020304" pitchFamily="18" charset="0"/>
                      </a:endParaRPr>
                    </a:p>
                  </a:txBody>
                  <a:tcPr marL="7620" marR="7620" marT="7620" marB="0" anchor="ctr"/>
                </a:tc>
              </a:tr>
            </a:tbl>
          </a:graphicData>
        </a:graphic>
      </p:graphicFrame>
    </p:spTree>
    <p:extLst>
      <p:ext uri="{BB962C8B-B14F-4D97-AF65-F5344CB8AC3E}">
        <p14:creationId xmlns:p14="http://schemas.microsoft.com/office/powerpoint/2010/main" val="80587147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PCA top 9</a:t>
            </a:r>
            <a:endParaRPr lang="en-PH" dirty="0"/>
          </a:p>
        </p:txBody>
      </p:sp>
      <p:graphicFrame>
        <p:nvGraphicFramePr>
          <p:cNvPr id="6" name="Table 5"/>
          <p:cNvGraphicFramePr>
            <a:graphicFrameLocks noGrp="1"/>
          </p:cNvGraphicFramePr>
          <p:nvPr>
            <p:extLst>
              <p:ext uri="{D42A27DB-BD31-4B8C-83A1-F6EECF244321}">
                <p14:modId xmlns:p14="http://schemas.microsoft.com/office/powerpoint/2010/main" val="1491959581"/>
              </p:ext>
            </p:extLst>
          </p:nvPr>
        </p:nvGraphicFramePr>
        <p:xfrm>
          <a:off x="1181474" y="1399615"/>
          <a:ext cx="850900" cy="1981200"/>
        </p:xfrm>
        <a:graphic>
          <a:graphicData uri="http://schemas.openxmlformats.org/drawingml/2006/table">
            <a:tbl>
              <a:tblPr>
                <a:tableStyleId>{059B8F6F-646D-46DF-AE40-8BDCF0375636}</a:tableStyleId>
              </a:tblPr>
              <a:tblGrid>
                <a:gridCol w="850900"/>
              </a:tblGrid>
              <a:tr h="198120">
                <a:tc>
                  <a:txBody>
                    <a:bodyPr/>
                    <a:lstStyle/>
                    <a:p>
                      <a:pPr algn="l" fontAlgn="b"/>
                      <a:r>
                        <a:rPr lang="en-PH" sz="1200" b="1" u="none" strike="noStrike" dirty="0">
                          <a:effectLst/>
                        </a:rPr>
                        <a:t>Top 9 PCA</a:t>
                      </a:r>
                      <a:endParaRPr lang="en-PH" sz="1200" b="1" i="0" u="none" strike="noStrike" dirty="0">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AA</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U</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AH</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AN</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AF</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AD</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S</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a:effectLst/>
                        </a:rPr>
                        <a:t>Y</a:t>
                      </a:r>
                      <a:endParaRPr lang="en-PH" sz="1200" b="0" i="0" u="none" strike="noStrike">
                        <a:solidFill>
                          <a:srgbClr val="000000"/>
                        </a:solidFill>
                        <a:effectLst/>
                        <a:latin typeface="Calibri" panose="020F0502020204030204" pitchFamily="34" charset="0"/>
                      </a:endParaRPr>
                    </a:p>
                  </a:txBody>
                  <a:tcPr marL="7620" marR="7620" marT="7620" marB="0" anchor="b"/>
                </a:tc>
              </a:tr>
              <a:tr h="198120">
                <a:tc>
                  <a:txBody>
                    <a:bodyPr/>
                    <a:lstStyle/>
                    <a:p>
                      <a:pPr algn="l" fontAlgn="b"/>
                      <a:r>
                        <a:rPr lang="en-PH" sz="1200" u="none" strike="noStrike" dirty="0">
                          <a:effectLst/>
                        </a:rPr>
                        <a:t>C</a:t>
                      </a:r>
                      <a:endParaRPr lang="en-PH" sz="1200" b="0" i="0" u="none" strike="noStrike" dirty="0">
                        <a:solidFill>
                          <a:srgbClr val="000000"/>
                        </a:solidFill>
                        <a:effectLst/>
                        <a:latin typeface="Calibri" panose="020F0502020204030204" pitchFamily="34" charset="0"/>
                      </a:endParaRPr>
                    </a:p>
                  </a:txBody>
                  <a:tcPr marL="7620" marR="7620" marT="7620" marB="0" anchor="b"/>
                </a:tc>
              </a:tr>
            </a:tbl>
          </a:graphicData>
        </a:graphic>
      </p:graphicFrame>
      <p:graphicFrame>
        <p:nvGraphicFramePr>
          <p:cNvPr id="4" name="Table 3"/>
          <p:cNvGraphicFramePr>
            <a:graphicFrameLocks noGrp="1"/>
          </p:cNvGraphicFramePr>
          <p:nvPr>
            <p:extLst>
              <p:ext uri="{D42A27DB-BD31-4B8C-83A1-F6EECF244321}">
                <p14:modId xmlns:p14="http://schemas.microsoft.com/office/powerpoint/2010/main" val="1821524707"/>
              </p:ext>
            </p:extLst>
          </p:nvPr>
        </p:nvGraphicFramePr>
        <p:xfrm>
          <a:off x="2438120" y="1230760"/>
          <a:ext cx="6257332" cy="3326800"/>
        </p:xfrm>
        <a:graphic>
          <a:graphicData uri="http://schemas.openxmlformats.org/drawingml/2006/table">
            <a:tbl>
              <a:tblPr>
                <a:tableStyleId>{059B8F6F-646D-46DF-AE40-8BDCF0375636}</a:tableStyleId>
              </a:tblPr>
              <a:tblGrid>
                <a:gridCol w="486794"/>
                <a:gridCol w="5770538"/>
              </a:tblGrid>
              <a:tr h="158208">
                <a:tc rowSpan="2">
                  <a:txBody>
                    <a:bodyPr/>
                    <a:lstStyle/>
                    <a:p>
                      <a:pPr algn="ctr" fontAlgn="ctr"/>
                      <a:r>
                        <a:rPr lang="en-PH" sz="900" u="none" strike="noStrike" dirty="0">
                          <a:effectLst/>
                        </a:rPr>
                        <a:t>A-AV</a:t>
                      </a:r>
                      <a:endParaRPr lang="en-PH" sz="900" b="1" i="0" u="none" strike="noStrike" dirty="0">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48 </a:t>
                      </a:r>
                      <a:r>
                        <a:rPr lang="en-PH" sz="1000" u="sng" strike="noStrike">
                          <a:effectLst/>
                        </a:rPr>
                        <a:t>continuous</a:t>
                      </a:r>
                      <a:r>
                        <a:rPr lang="en-PH" sz="1000" u="none" strike="noStrike">
                          <a:effectLst/>
                        </a:rPr>
                        <a:t> real [0,100] attributes of type word_freq_WORD</a:t>
                      </a:r>
                      <a:endParaRPr lang="en-PH" sz="1000" b="1" i="0" u="none" strike="noStrike">
                        <a:solidFill>
                          <a:srgbClr val="000000"/>
                        </a:solidFill>
                        <a:effectLst/>
                        <a:latin typeface="Arial" panose="020B0604020202020204" pitchFamily="34" charset="0"/>
                      </a:endParaRPr>
                    </a:p>
                  </a:txBody>
                  <a:tcPr marL="6085" marR="6085" marT="6085" marB="0" anchor="ctr"/>
                </a:tc>
              </a:tr>
              <a:tr h="444200">
                <a:tc vMerge="1">
                  <a:txBody>
                    <a:bodyPr/>
                    <a:lstStyle/>
                    <a:p>
                      <a:endParaRPr lang="en-PH"/>
                    </a:p>
                  </a:txBody>
                  <a:tcPr/>
                </a:tc>
                <a:tc>
                  <a:txBody>
                    <a:bodyPr/>
                    <a:lstStyle/>
                    <a:p>
                      <a:pPr algn="l" rtl="0" fontAlgn="ctr"/>
                      <a:r>
                        <a:rPr lang="en-PH" sz="1000" u="none" strike="noStrike">
                          <a:effectLst/>
                        </a:rPr>
                        <a:t>percentage of words in the e-mail that match WORD, i.e. 100 * (number of times the WORD appears in the e-mail) / total number of words in e-mail. A "word" in this case is any string of alphanumeric characters bounded by non-alphanumeric characters or end-of-string.</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AW-BB</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6 </a:t>
                      </a:r>
                      <a:r>
                        <a:rPr lang="en-PH" sz="1000" u="sng" strike="noStrike">
                          <a:effectLst/>
                        </a:rPr>
                        <a:t>continuous</a:t>
                      </a:r>
                      <a:r>
                        <a:rPr lang="en-PH" sz="1000" u="none" strike="noStrike">
                          <a:effectLst/>
                        </a:rPr>
                        <a:t> real [0,100] attributes of type char_freq_CHAR</a:t>
                      </a:r>
                      <a:endParaRPr lang="en-PH" sz="1000" b="1" i="0" u="none" strike="noStrike">
                        <a:solidFill>
                          <a:srgbClr val="000000"/>
                        </a:solidFill>
                        <a:effectLst/>
                        <a:latin typeface="Arial" panose="020B0604020202020204" pitchFamily="34" charset="0"/>
                      </a:endParaRPr>
                    </a:p>
                  </a:txBody>
                  <a:tcPr marL="6085" marR="6085" marT="6085" marB="0" anchor="ctr"/>
                </a:tc>
              </a:tr>
              <a:tr h="298161">
                <a:tc vMerge="1">
                  <a:txBody>
                    <a:bodyPr/>
                    <a:lstStyle/>
                    <a:p>
                      <a:endParaRPr lang="en-PH"/>
                    </a:p>
                  </a:txBody>
                  <a:tcPr/>
                </a:tc>
                <a:tc>
                  <a:txBody>
                    <a:bodyPr/>
                    <a:lstStyle/>
                    <a:p>
                      <a:pPr algn="l" rtl="0" fontAlgn="ctr"/>
                      <a:r>
                        <a:rPr lang="en-PH" sz="1000" u="none" strike="noStrike">
                          <a:effectLst/>
                        </a:rPr>
                        <a:t>percentage of characters in the e-mail that match CHAR, i.e. 100 * (number of CHAR occurences) / total characters in e-mail</a:t>
                      </a:r>
                      <a:endParaRPr lang="en-PH" sz="1000" b="0" i="0" u="none" strike="noStrike">
                        <a:solidFill>
                          <a:srgbClr val="000000"/>
                        </a:solidFill>
                        <a:effectLst/>
                        <a:latin typeface="Arial" panose="020B0604020202020204" pitchFamily="34" charset="0"/>
                      </a:endParaRPr>
                    </a:p>
                  </a:txBody>
                  <a:tcPr marL="6085" marR="6085" marT="6085" marB="0" anchor="ctr"/>
                </a:tc>
              </a:tr>
              <a:tr h="15212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fontAlgn="b"/>
                      <a:r>
                        <a:rPr lang="en-PH" sz="900" u="none" strike="noStrike">
                          <a:effectLst/>
                        </a:rPr>
                        <a:t> </a:t>
                      </a:r>
                      <a:endParaRPr lang="en-PH" sz="900" b="0" i="0" u="none" strike="noStrike">
                        <a:solidFill>
                          <a:srgbClr val="000000"/>
                        </a:solidFill>
                        <a:effectLst/>
                        <a:latin typeface="Calibri" panose="020F0502020204030204" pitchFamily="34" charset="0"/>
                      </a:endParaRPr>
                    </a:p>
                  </a:txBody>
                  <a:tcPr marL="6085" marR="6085" marT="6085" marB="0" anchor="b"/>
                </a:tc>
              </a:tr>
              <a:tr h="158208">
                <a:tc rowSpan="2">
                  <a:txBody>
                    <a:bodyPr/>
                    <a:lstStyle/>
                    <a:p>
                      <a:pPr algn="ctr" fontAlgn="ctr"/>
                      <a:r>
                        <a:rPr lang="en-PH" sz="900" u="none" strike="noStrike">
                          <a:effectLst/>
                        </a:rPr>
                        <a:t>BC</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a:t>
                      </a:r>
                      <a:r>
                        <a:rPr lang="en-PH" sz="1000" u="none" strike="noStrike">
                          <a:effectLst/>
                        </a:rPr>
                        <a:t> real [1,...] attribute of type capital_run_length_average</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average length of uninterrupted sequences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BD</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a:t>
                      </a:r>
                      <a:r>
                        <a:rPr lang="en-PH" sz="1000" u="none" strike="noStrike">
                          <a:effectLst/>
                        </a:rPr>
                        <a:t> integer [1,...] attribute of type capital_run_length_longest</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length of longest uninterrupted sequence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3">
                  <a:txBody>
                    <a:bodyPr/>
                    <a:lstStyle/>
                    <a:p>
                      <a:pPr algn="ctr" fontAlgn="ctr"/>
                      <a:r>
                        <a:rPr lang="en-PH" sz="900" u="none" strike="noStrike">
                          <a:effectLst/>
                        </a:rPr>
                        <a:t>BE</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 integer</a:t>
                      </a:r>
                      <a:r>
                        <a:rPr lang="en-PH" sz="1000" u="none" strike="noStrike">
                          <a:effectLst/>
                        </a:rPr>
                        <a:t> [1,...] attribute of type capital_run_length_total</a:t>
                      </a:r>
                      <a:endParaRPr lang="en-PH" sz="1000" b="1" i="0" u="none" strike="noStrike">
                        <a:solidFill>
                          <a:srgbClr val="000000"/>
                        </a:solidFill>
                        <a:effectLst/>
                        <a:latin typeface="Arial" panose="020B0604020202020204" pitchFamily="34" charset="0"/>
                      </a:endParaRPr>
                    </a:p>
                  </a:txBody>
                  <a:tcPr marL="6085" marR="6085" marT="6085" marB="0" anchor="ctr"/>
                </a:tc>
              </a:tr>
              <a:tr h="152123">
                <a:tc vMerge="1">
                  <a:txBody>
                    <a:bodyPr/>
                    <a:lstStyle/>
                    <a:p>
                      <a:endParaRPr lang="en-PH"/>
                    </a:p>
                  </a:txBody>
                  <a:tcPr/>
                </a:tc>
                <a:tc>
                  <a:txBody>
                    <a:bodyPr/>
                    <a:lstStyle/>
                    <a:p>
                      <a:pPr algn="l" rtl="0" fontAlgn="ctr"/>
                      <a:r>
                        <a:rPr lang="en-PH" sz="1000" u="none" strike="noStrike">
                          <a:effectLst/>
                        </a:rPr>
                        <a:t>sum of length of uninterrupted sequences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total number of capital letters in the e-mail</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BF</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nominal</a:t>
                      </a:r>
                      <a:r>
                        <a:rPr lang="en-PH" sz="1000" u="none" strike="noStrike">
                          <a:effectLst/>
                        </a:rPr>
                        <a:t> {0,1} class attribute of type spam</a:t>
                      </a:r>
                      <a:endParaRPr lang="en-PH" sz="1000" b="1" i="0" u="none" strike="noStrike">
                        <a:solidFill>
                          <a:srgbClr val="000000"/>
                        </a:solidFill>
                        <a:effectLst/>
                        <a:latin typeface="Arial" panose="020B0604020202020204" pitchFamily="34" charset="0"/>
                      </a:endParaRPr>
                    </a:p>
                  </a:txBody>
                  <a:tcPr marL="6085" marR="6085" marT="6085" marB="0" anchor="ctr"/>
                </a:tc>
              </a:tr>
              <a:tr h="152123">
                <a:tc vMerge="1">
                  <a:txBody>
                    <a:bodyPr/>
                    <a:lstStyle/>
                    <a:p>
                      <a:endParaRPr lang="en-PH"/>
                    </a:p>
                  </a:txBody>
                  <a:tcPr/>
                </a:tc>
                <a:tc>
                  <a:txBody>
                    <a:bodyPr/>
                    <a:lstStyle/>
                    <a:p>
                      <a:pPr algn="l" rtl="0" fontAlgn="ctr"/>
                      <a:r>
                        <a:rPr lang="en-PH" sz="1000" u="none" strike="noStrike" dirty="0">
                          <a:effectLst/>
                        </a:rPr>
                        <a:t>denotes whether the e-mail was considered spam (1) or not (0), i.e. unsolicited commercial e-mail.</a:t>
                      </a:r>
                      <a:endParaRPr lang="en-PH" sz="1000" b="0" i="0" u="none" strike="noStrike" dirty="0">
                        <a:solidFill>
                          <a:srgbClr val="000000"/>
                        </a:solidFill>
                        <a:effectLst/>
                        <a:latin typeface="Arial" panose="020B0604020202020204" pitchFamily="34" charset="0"/>
                      </a:endParaRPr>
                    </a:p>
                  </a:txBody>
                  <a:tcPr marL="6085" marR="6085" marT="6085" marB="0" anchor="ctr"/>
                </a:tc>
              </a:tr>
            </a:tbl>
          </a:graphicData>
        </a:graphic>
      </p:graphicFrame>
    </p:spTree>
    <p:extLst>
      <p:ext uri="{BB962C8B-B14F-4D97-AF65-F5344CB8AC3E}">
        <p14:creationId xmlns:p14="http://schemas.microsoft.com/office/powerpoint/2010/main" val="285849721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p:cNvSpPr>
            <a:spLocks noChangeArrowheads="1"/>
          </p:cNvSpPr>
          <p:nvPr/>
        </p:nvSpPr>
        <p:spPr bwMode="auto">
          <a:xfrm>
            <a:off x="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H"/>
          </a:p>
        </p:txBody>
      </p:sp>
      <p:sp>
        <p:nvSpPr>
          <p:cNvPr id="7" name="Rectangle 3"/>
          <p:cNvSpPr>
            <a:spLocks noChangeArrowheads="1"/>
          </p:cNvSpPr>
          <p:nvPr/>
        </p:nvSpPr>
        <p:spPr bwMode="auto">
          <a:xfrm>
            <a:off x="3540514" y="4675929"/>
            <a:ext cx="1590500"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Figure 8 </a:t>
            </a:r>
            <a:r>
              <a:rPr kumimoji="0" lang="en-PH" sz="10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SVM Results</a:t>
            </a:r>
            <a:endParaRPr kumimoji="0" lang="en-PH" sz="1800" b="0" i="0" u="none" strike="noStrike" cap="none" normalizeH="0" baseline="0" dirty="0" smtClean="0">
              <a:ln>
                <a:noFill/>
              </a:ln>
              <a:solidFill>
                <a:schemeClr val="tx1"/>
              </a:solidFill>
              <a:effectLst/>
              <a:latin typeface="Arial" panose="020B0604020202020204" pitchFamily="34" charset="0"/>
            </a:endParaRPr>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2657" y="228599"/>
            <a:ext cx="6910097" cy="4447329"/>
          </a:xfrm>
          <a:prstGeom prst="rect">
            <a:avLst/>
          </a:prstGeom>
        </p:spPr>
      </p:pic>
    </p:spTree>
    <p:extLst>
      <p:ext uri="{BB962C8B-B14F-4D97-AF65-F5344CB8AC3E}">
        <p14:creationId xmlns:p14="http://schemas.microsoft.com/office/powerpoint/2010/main" val="41790124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114539"/>
            <a:ext cx="6649571" cy="1028700"/>
          </a:xfrm>
        </p:spPr>
        <p:txBody>
          <a:bodyPr>
            <a:normAutofit/>
          </a:bodyPr>
          <a:lstStyle/>
          <a:p>
            <a:r>
              <a:rPr lang="en-PH" dirty="0" err="1"/>
              <a:t>MILEstone</a:t>
            </a:r>
            <a:r>
              <a:rPr lang="en-PH" dirty="0"/>
              <a:t> 1: SPAMBASE</a:t>
            </a:r>
          </a:p>
        </p:txBody>
      </p:sp>
      <p:sp>
        <p:nvSpPr>
          <p:cNvPr id="3" name="Content Placeholder 2"/>
          <p:cNvSpPr>
            <a:spLocks noGrp="1"/>
          </p:cNvSpPr>
          <p:nvPr>
            <p:ph idx="1"/>
          </p:nvPr>
        </p:nvSpPr>
        <p:spPr/>
        <p:txBody>
          <a:bodyPr>
            <a:normAutofit/>
          </a:bodyPr>
          <a:lstStyle/>
          <a:p>
            <a:r>
              <a:rPr lang="en-PH" sz="1200" dirty="0"/>
              <a:t>Based on the SVM results above, true and false nodes are visible. The </a:t>
            </a:r>
            <a:r>
              <a:rPr lang="en-PH" sz="1200" dirty="0" err="1"/>
              <a:t>color</a:t>
            </a:r>
            <a:r>
              <a:rPr lang="en-PH" sz="1200" dirty="0"/>
              <a:t> blue indicates that the node is not a spam while the red nodes illustrate a spam instance. </a:t>
            </a:r>
          </a:p>
        </p:txBody>
      </p:sp>
    </p:spTree>
    <p:extLst>
      <p:ext uri="{BB962C8B-B14F-4D97-AF65-F5344CB8AC3E}">
        <p14:creationId xmlns:p14="http://schemas.microsoft.com/office/powerpoint/2010/main" val="21904608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36200"/>
            <a:ext cx="8222100" cy="2710200"/>
          </a:xfrm>
        </p:spPr>
        <p:txBody>
          <a:bodyPr>
            <a:noAutofit/>
          </a:bodyPr>
          <a:lstStyle/>
          <a:p>
            <a:pPr marL="385763" indent="-385763">
              <a:buFont typeface="+mj-lt"/>
              <a:buAutoNum type="alphaUcPeriod"/>
            </a:pPr>
            <a:r>
              <a:rPr lang="en-US" sz="1600" dirty="0" smtClean="0"/>
              <a:t>Dataset  Building and Normalization</a:t>
            </a:r>
          </a:p>
          <a:p>
            <a:pPr marL="682229" indent="-385763">
              <a:buFont typeface="+mj-lt"/>
              <a:buAutoNum type="arabicPeriod"/>
              <a:tabLst>
                <a:tab pos="767954" algn="l"/>
              </a:tabLst>
            </a:pPr>
            <a:r>
              <a:rPr lang="en-US" sz="1600" dirty="0" smtClean="0"/>
              <a:t>Source of Dataset:</a:t>
            </a:r>
            <a:r>
              <a:rPr lang="en-PH" sz="1600" b="1" dirty="0"/>
              <a:t> </a:t>
            </a:r>
            <a:endParaRPr lang="en-US" sz="1600" dirty="0"/>
          </a:p>
          <a:p>
            <a:pPr lvl="1">
              <a:buFont typeface="Wingdings" pitchFamily="2" charset="2"/>
              <a:buChar char="Ø"/>
            </a:pPr>
            <a:r>
              <a:rPr lang="en-PH" sz="1400" dirty="0"/>
              <a:t>UCI Machine Learning Repository – Center for Machine Learning and Intelligent Systems http://archive.ics.uci.edu/ml/datasets/Diabetic+Retinopathy+Debrecen+Data+Set </a:t>
            </a:r>
            <a:endParaRPr lang="en-US" sz="1400" dirty="0"/>
          </a:p>
          <a:p>
            <a:pPr lvl="1">
              <a:buFont typeface="Wingdings" pitchFamily="2" charset="2"/>
              <a:buChar char="Ø"/>
            </a:pPr>
            <a:r>
              <a:rPr lang="en-PH" sz="1400" dirty="0"/>
              <a:t>Dr. </a:t>
            </a:r>
            <a:r>
              <a:rPr lang="en-PH" sz="1400" dirty="0" err="1"/>
              <a:t>Balint</a:t>
            </a:r>
            <a:r>
              <a:rPr lang="en-PH" sz="1400" dirty="0"/>
              <a:t> </a:t>
            </a:r>
            <a:r>
              <a:rPr lang="en-PH" sz="1400" dirty="0" err="1"/>
              <a:t>Antal</a:t>
            </a:r>
            <a:r>
              <a:rPr lang="en-PH" sz="1400" dirty="0"/>
              <a:t>, Department of Computer Graphics and Image Processing Faculty of Informatics, University of  Debrecen, 4010, Debrecen, POB 12, Hungary  </a:t>
            </a:r>
            <a:r>
              <a:rPr lang="en-PH" sz="1400" dirty="0" err="1"/>
              <a:t>antal.balint</a:t>
            </a:r>
            <a:r>
              <a:rPr lang="en-PH" sz="1400" dirty="0"/>
              <a:t> '@' </a:t>
            </a:r>
            <a:r>
              <a:rPr lang="en-PH" sz="1400" dirty="0" smtClean="0"/>
              <a:t>inf.unideb.hu</a:t>
            </a:r>
            <a:endParaRPr lang="en-US" sz="1400" dirty="0"/>
          </a:p>
          <a:p>
            <a:pPr lvl="1">
              <a:buFont typeface="Wingdings" pitchFamily="2" charset="2"/>
              <a:buChar char="Ø"/>
            </a:pPr>
            <a:r>
              <a:rPr lang="en-PH" sz="1400" dirty="0"/>
              <a:t>Dr. </a:t>
            </a:r>
            <a:r>
              <a:rPr lang="en-PH" sz="1400" dirty="0" err="1"/>
              <a:t>Andras</a:t>
            </a:r>
            <a:r>
              <a:rPr lang="en-PH" sz="1400" dirty="0"/>
              <a:t> </a:t>
            </a:r>
            <a:r>
              <a:rPr lang="en-PH" sz="1400" dirty="0" err="1"/>
              <a:t>Hajdu</a:t>
            </a:r>
            <a:r>
              <a:rPr lang="en-PH" sz="1400" dirty="0"/>
              <a:t>, Department of Computer Graphics and Image Processing  Faculty of Informatics, University of  Debrecen, 4010, Debrecen, POB 12, Hungary </a:t>
            </a:r>
            <a:r>
              <a:rPr lang="en-PH" sz="1400" dirty="0" err="1"/>
              <a:t>hajdu.andras</a:t>
            </a:r>
            <a:r>
              <a:rPr lang="en-PH" sz="1400" dirty="0"/>
              <a:t> '@' inf.unideb.hu</a:t>
            </a:r>
            <a:endParaRPr lang="en-US" sz="1400" dirty="0"/>
          </a:p>
        </p:txBody>
      </p:sp>
    </p:spTree>
    <p:extLst>
      <p:ext uri="{BB962C8B-B14F-4D97-AF65-F5344CB8AC3E}">
        <p14:creationId xmlns:p14="http://schemas.microsoft.com/office/powerpoint/2010/main" val="4093624002"/>
      </p:ext>
    </p:extLst>
  </p:cSld>
  <p:clrMapOvr>
    <a:masterClrMapping/>
  </p:clrMapOvr>
  <p:transition>
    <p:fade thruBlk="1"/>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26575"/>
            <a:ext cx="8222100" cy="2710200"/>
          </a:xfrm>
        </p:spPr>
        <p:txBody>
          <a:bodyPr>
            <a:noAutofit/>
          </a:bodyPr>
          <a:lstStyle/>
          <a:p>
            <a:pPr marL="685800" lvl="1" indent="-385763">
              <a:buAutoNum type="arabicPeriod" startAt="2"/>
            </a:pPr>
            <a:r>
              <a:rPr lang="en-US" sz="2400" dirty="0"/>
              <a:t>Description of Dataset</a:t>
            </a:r>
            <a:r>
              <a:rPr lang="en-US" sz="2400" dirty="0" smtClean="0"/>
              <a:t>:</a:t>
            </a:r>
            <a:endParaRPr lang="en-US" sz="2400" dirty="0"/>
          </a:p>
          <a:p>
            <a:pPr marL="511969" lvl="3" indent="-214313">
              <a:buFont typeface="Wingdings" pitchFamily="2" charset="2"/>
              <a:buChar char="Ø"/>
            </a:pPr>
            <a:r>
              <a:rPr lang="en-PH" sz="1400" dirty="0"/>
              <a:t>Number of original features - </a:t>
            </a:r>
            <a:r>
              <a:rPr lang="en-PH" sz="1400" dirty="0" smtClean="0"/>
              <a:t>20</a:t>
            </a:r>
            <a:endParaRPr lang="en-PH" sz="1400" dirty="0"/>
          </a:p>
          <a:p>
            <a:pPr marL="511969" lvl="3" indent="-214313">
              <a:buFont typeface="Wingdings" pitchFamily="2" charset="2"/>
              <a:buChar char="Ø"/>
            </a:pPr>
            <a:r>
              <a:rPr lang="en-PH" sz="1400" dirty="0"/>
              <a:t>Sample size - </a:t>
            </a:r>
            <a:r>
              <a:rPr lang="en-PH" sz="1400" dirty="0" smtClean="0"/>
              <a:t>1151</a:t>
            </a:r>
            <a:endParaRPr lang="en-PH" sz="1400" dirty="0"/>
          </a:p>
          <a:p>
            <a:pPr marL="511969" lvl="3" indent="-214313">
              <a:buFont typeface="Wingdings" pitchFamily="2" charset="2"/>
              <a:buChar char="Ø"/>
            </a:pPr>
            <a:r>
              <a:rPr lang="en-PH" sz="1400" dirty="0"/>
              <a:t>This dataset contains features extracted from the </a:t>
            </a:r>
            <a:r>
              <a:rPr lang="en-PH" sz="1400" dirty="0" err="1"/>
              <a:t>Messidor</a:t>
            </a:r>
            <a:r>
              <a:rPr lang="en-PH" sz="1400" dirty="0"/>
              <a:t> image set to predict whether an image contains signs of diabetic retinopathy or not. All features represent either a detected lesion, a descriptive feature of a anatomical part or an image-level descriptor. The underlying method image analysis and feature extraction as well as our classification technique is described in </a:t>
            </a:r>
            <a:r>
              <a:rPr lang="en-PH" sz="1400" dirty="0" err="1"/>
              <a:t>Balint</a:t>
            </a:r>
            <a:r>
              <a:rPr lang="en-PH" sz="1400" dirty="0"/>
              <a:t> </a:t>
            </a:r>
            <a:r>
              <a:rPr lang="en-PH" sz="1400" dirty="0" err="1"/>
              <a:t>Antal</a:t>
            </a:r>
            <a:r>
              <a:rPr lang="en-PH" sz="1400" dirty="0"/>
              <a:t>, </a:t>
            </a:r>
            <a:r>
              <a:rPr lang="en-PH" sz="1400" dirty="0" err="1"/>
              <a:t>Andras</a:t>
            </a:r>
            <a:r>
              <a:rPr lang="en-PH" sz="1400" dirty="0"/>
              <a:t> </a:t>
            </a:r>
            <a:r>
              <a:rPr lang="en-PH" sz="1400" dirty="0" err="1"/>
              <a:t>Hajdu</a:t>
            </a:r>
            <a:r>
              <a:rPr lang="en-PH" sz="1400" dirty="0"/>
              <a:t>: An ensemble-based system for automatic screening of diabetic retinopathy, Knowledge Based Systems 60 (April 2014), 20-27.</a:t>
            </a:r>
            <a:endParaRPr lang="en-US" sz="1400" dirty="0"/>
          </a:p>
          <a:p>
            <a:pPr marL="685800" lvl="1" indent="-385763"/>
            <a:endParaRPr lang="en-US" dirty="0"/>
          </a:p>
        </p:txBody>
      </p:sp>
    </p:spTree>
    <p:extLst>
      <p:ext uri="{BB962C8B-B14F-4D97-AF65-F5344CB8AC3E}">
        <p14:creationId xmlns:p14="http://schemas.microsoft.com/office/powerpoint/2010/main" val="2941489575"/>
      </p:ext>
    </p:extLst>
  </p:cSld>
  <p:clrMapOvr>
    <a:masterClrMapping/>
  </p:clrMapOvr>
  <p:transition>
    <p:fade thruBlk="1"/>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Milestone 1: Diabetic Retinopathy</a:t>
            </a:r>
            <a:endParaRPr lang="en-US" dirty="0"/>
          </a:p>
        </p:txBody>
      </p:sp>
      <p:sp>
        <p:nvSpPr>
          <p:cNvPr id="3" name="Content Placeholder 2"/>
          <p:cNvSpPr>
            <a:spLocks noGrp="1"/>
          </p:cNvSpPr>
          <p:nvPr>
            <p:ph type="body" idx="1"/>
          </p:nvPr>
        </p:nvSpPr>
        <p:spPr>
          <a:xfrm>
            <a:off x="471900" y="1765075"/>
            <a:ext cx="8222100" cy="2710200"/>
          </a:xfrm>
          <a:ln>
            <a:noFill/>
          </a:ln>
        </p:spPr>
        <p:txBody>
          <a:bodyPr>
            <a:noAutofit/>
          </a:bodyPr>
          <a:lstStyle/>
          <a:p>
            <a:pPr marL="685800" lvl="1" indent="-385763">
              <a:buFont typeface="+mj-lt"/>
              <a:buAutoNum type="arabicPeriod" startAt="3"/>
            </a:pPr>
            <a:r>
              <a:rPr lang="en-US" sz="1800" dirty="0"/>
              <a:t>Name, Description, and Type of each feature:</a:t>
            </a:r>
          </a:p>
          <a:p>
            <a:pPr marL="511969" lvl="3" indent="-213122"/>
            <a:endParaRPr lang="en-US" sz="1050" dirty="0"/>
          </a:p>
          <a:p>
            <a:pPr marL="685800" lvl="1" indent="-385763"/>
            <a:endParaRPr lang="en-US" sz="1050" dirty="0"/>
          </a:p>
        </p:txBody>
      </p:sp>
      <p:sp>
        <p:nvSpPr>
          <p:cNvPr id="6" name="TextBox 5"/>
          <p:cNvSpPr txBox="1"/>
          <p:nvPr/>
        </p:nvSpPr>
        <p:spPr>
          <a:xfrm>
            <a:off x="1485900" y="2213530"/>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A - Result of Quality Assessment</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B - Result of Pre-screening</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C-H - Results of MA detection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I-P - Results of MA detection for exudates</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pPr lvl="1">
              <a:buFont typeface="Arial" pitchFamily="34" charset="0"/>
              <a:buChar char="•"/>
            </a:pPr>
            <a:endParaRPr lang="en-PH" sz="1050" dirty="0">
              <a:solidFill>
                <a:schemeClr val="tx2">
                  <a:lumMod val="75000"/>
                </a:schemeClr>
              </a:solidFill>
            </a:endParaRPr>
          </a:p>
        </p:txBody>
      </p:sp>
      <p:sp>
        <p:nvSpPr>
          <p:cNvPr id="7" name="TextBox 6"/>
          <p:cNvSpPr txBox="1"/>
          <p:nvPr/>
        </p:nvSpPr>
        <p:spPr>
          <a:xfrm>
            <a:off x="4572000" y="2213568"/>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Q - Euclidean distance of the center of the macula and the center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R - The diameter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S - The binary result of the AM/FM-based classification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T - Class </a:t>
            </a:r>
          </a:p>
          <a:p>
            <a:pPr lvl="1">
              <a:buFont typeface="Arial" pitchFamily="34" charset="0"/>
              <a:buChar char="•"/>
            </a:pPr>
            <a:r>
              <a:rPr lang="en-PH" sz="1050" dirty="0">
                <a:solidFill>
                  <a:schemeClr val="tx2">
                    <a:lumMod val="75000"/>
                  </a:schemeClr>
                </a:solidFill>
              </a:rPr>
              <a:t> Binomial </a:t>
            </a:r>
            <a:r>
              <a:rPr lang="en-US" sz="1050" dirty="0">
                <a:solidFill>
                  <a:schemeClr val="tx2">
                    <a:lumMod val="75000"/>
                  </a:schemeClr>
                </a:solidFill>
              </a:rPr>
              <a:t>⊆ [false, true]</a:t>
            </a:r>
          </a:p>
        </p:txBody>
      </p:sp>
      <p:sp>
        <p:nvSpPr>
          <p:cNvPr id="9" name="TextBox 8"/>
          <p:cNvSpPr txBox="1"/>
          <p:nvPr/>
        </p:nvSpPr>
        <p:spPr>
          <a:xfrm>
            <a:off x="1546413" y="4425688"/>
            <a:ext cx="6172200" cy="577081"/>
          </a:xfrm>
          <a:prstGeom prst="rect">
            <a:avLst/>
          </a:prstGeom>
          <a:noFill/>
        </p:spPr>
        <p:txBody>
          <a:bodyPr wrap="square" rtlCol="0">
            <a:spAutoFit/>
          </a:bodyPr>
          <a:lstStyle/>
          <a:p>
            <a:r>
              <a:rPr lang="en-PH" sz="1050" dirty="0">
                <a:solidFill>
                  <a:schemeClr val="tx2">
                    <a:lumMod val="75000"/>
                  </a:schemeClr>
                </a:solidFill>
              </a:rPr>
              <a:t>The attributes were set from Numerical to Binomial, from Nominal to Numerical, and then normalized to attain a linear and more robust relationship.</a:t>
            </a:r>
            <a:endParaRPr lang="en-US" sz="1050" dirty="0">
              <a:solidFill>
                <a:schemeClr val="tx2">
                  <a:lumMod val="75000"/>
                </a:schemeClr>
              </a:solidFill>
            </a:endParaRPr>
          </a:p>
          <a:p>
            <a:endParaRPr lang="en-US" sz="1050" dirty="0"/>
          </a:p>
        </p:txBody>
      </p:sp>
    </p:spTree>
    <p:extLst>
      <p:ext uri="{BB962C8B-B14F-4D97-AF65-F5344CB8AC3E}">
        <p14:creationId xmlns:p14="http://schemas.microsoft.com/office/powerpoint/2010/main" val="2258938300"/>
      </p:ext>
    </p:extLst>
  </p:cSld>
  <p:clrMapOvr>
    <a:masterClrMapping/>
  </p:clrMapOvr>
  <p:transition>
    <p:fade thruBlk="1"/>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PH" sz="1800" dirty="0" smtClean="0"/>
              <a:t>C. Discussion of Results</a:t>
            </a:r>
            <a:endParaRPr lang="en-PH" sz="1800" dirty="0"/>
          </a:p>
        </p:txBody>
      </p:sp>
      <p:sp>
        <p:nvSpPr>
          <p:cNvPr id="2" name="Text Placeholder 1"/>
          <p:cNvSpPr>
            <a:spLocks noGrp="1"/>
          </p:cNvSpPr>
          <p:nvPr>
            <p:ph type="body" idx="1"/>
          </p:nvPr>
        </p:nvSpPr>
        <p:spPr/>
        <p:txBody>
          <a:bodyPr/>
          <a:lstStyle/>
          <a:p>
            <a:pPr marL="171450" indent="-171450">
              <a:buFont typeface="Arial" panose="020B0604020202020204" pitchFamily="34" charset="0"/>
              <a:buChar char="•"/>
            </a:pPr>
            <a:r>
              <a:rPr lang="en-PH" dirty="0" smtClean="0">
                <a:solidFill>
                  <a:schemeClr val="tx1"/>
                </a:solidFill>
              </a:rPr>
              <a:t>Complete Feature Set</a:t>
            </a:r>
          </a:p>
          <a:p>
            <a:pPr marL="171450" indent="-171450">
              <a:buFont typeface="Arial" panose="020B0604020202020204" pitchFamily="34" charset="0"/>
              <a:buChar char="•"/>
            </a:pPr>
            <a:r>
              <a:rPr lang="en-PH" dirty="0" smtClean="0">
                <a:solidFill>
                  <a:schemeClr val="tx1"/>
                </a:solidFill>
              </a:rPr>
              <a:t>Feature Selection using Forward Selection and Backward Elimination</a:t>
            </a:r>
          </a:p>
          <a:p>
            <a:pPr marL="171450" indent="-171450">
              <a:buFont typeface="Arial" panose="020B0604020202020204" pitchFamily="34" charset="0"/>
              <a:buChar char="•"/>
            </a:pPr>
            <a:r>
              <a:rPr lang="en-PH" dirty="0" smtClean="0">
                <a:solidFill>
                  <a:schemeClr val="tx1"/>
                </a:solidFill>
              </a:rPr>
              <a:t>PCA</a:t>
            </a:r>
            <a:endParaRPr lang="en-PH" dirty="0">
              <a:solidFill>
                <a:schemeClr val="tx1"/>
              </a:solidFill>
            </a:endParaRPr>
          </a:p>
        </p:txBody>
      </p:sp>
    </p:spTree>
    <p:extLst>
      <p:ext uri="{BB962C8B-B14F-4D97-AF65-F5344CB8AC3E}">
        <p14:creationId xmlns:p14="http://schemas.microsoft.com/office/powerpoint/2010/main" val="1429168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Dataset</a:t>
            </a:r>
          </a:p>
        </p:txBody>
      </p:sp>
      <p:sp>
        <p:nvSpPr>
          <p:cNvPr id="74" name="Shape 74"/>
          <p:cNvSpPr txBox="1">
            <a:spLocks noGrp="1"/>
          </p:cNvSpPr>
          <p:nvPr>
            <p:ph type="body" idx="1"/>
          </p:nvPr>
        </p:nvSpPr>
        <p:spPr>
          <a:prstGeom prst="rect">
            <a:avLst/>
          </a:prstGeom>
        </p:spPr>
        <p:txBody>
          <a:bodyPr lIns="91425" tIns="91425" rIns="91425" bIns="91425" anchor="t" anchorCtr="0">
            <a:noAutofit/>
          </a:bodyPr>
          <a:lstStyle/>
          <a:p>
            <a:pPr marL="457200" lvl="0" indent="-381000" rtl="0">
              <a:spcBef>
                <a:spcPts val="0"/>
              </a:spcBef>
              <a:buSzPct val="100000"/>
            </a:pPr>
            <a:r>
              <a:rPr lang="en" sz="2400"/>
              <a:t>Spambase - Spam Mail Detection</a:t>
            </a:r>
          </a:p>
          <a:p>
            <a:pPr lvl="0" rtl="0">
              <a:lnSpc>
                <a:spcPct val="100000"/>
              </a:lnSpc>
              <a:spcBef>
                <a:spcPts val="1000"/>
              </a:spcBef>
              <a:spcAft>
                <a:spcPts val="0"/>
              </a:spcAft>
              <a:buNone/>
            </a:pPr>
            <a:endParaRPr/>
          </a:p>
          <a:p>
            <a:pPr marL="457200" lvl="0" indent="-381000" rtl="0">
              <a:spcBef>
                <a:spcPts val="0"/>
              </a:spcBef>
              <a:buSzPct val="100000"/>
            </a:pPr>
            <a:r>
              <a:rPr lang="en" sz="2400"/>
              <a:t>Diabetic Retinopathy</a:t>
            </a:r>
          </a:p>
          <a:p>
            <a:pPr lvl="0" rtl="0">
              <a:spcBef>
                <a:spcPts val="0"/>
              </a:spcBef>
              <a:buNone/>
            </a:pPr>
            <a:endParaRPr sz="2400"/>
          </a:p>
          <a:p>
            <a:pPr lvl="0">
              <a:spcBef>
                <a:spcPts val="0"/>
              </a:spcBef>
              <a:buNone/>
            </a:pPr>
            <a:endParaRPr sz="2400"/>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427322062"/>
              </p:ext>
            </p:extLst>
          </p:nvPr>
        </p:nvGraphicFramePr>
        <p:xfrm>
          <a:off x="-1" y="13855"/>
          <a:ext cx="4412673" cy="2520915"/>
        </p:xfrm>
        <a:graphic>
          <a:graphicData uri="http://schemas.openxmlformats.org/drawingml/2006/table">
            <a:tbl>
              <a:tblPr firstRow="1" firstCol="1" bandRow="1">
                <a:tableStyleId>{059B8F6F-646D-46DF-AE40-8BDCF0375636}</a:tableStyleId>
              </a:tblPr>
              <a:tblGrid>
                <a:gridCol w="1089135"/>
                <a:gridCol w="538952"/>
                <a:gridCol w="538952"/>
                <a:gridCol w="538952"/>
                <a:gridCol w="628778"/>
                <a:gridCol w="538952"/>
                <a:gridCol w="538952"/>
              </a:tblGrid>
              <a:tr h="151863">
                <a:tc>
                  <a:txBody>
                    <a:bodyPr/>
                    <a:lstStyle/>
                    <a:p>
                      <a:pPr algn="ctr">
                        <a:lnSpc>
                          <a:spcPct val="115000"/>
                        </a:lnSpc>
                        <a:spcAft>
                          <a:spcPts val="0"/>
                        </a:spcAft>
                      </a:pPr>
                      <a:r>
                        <a:rPr lang="en-PH" sz="700" dirty="0">
                          <a:effectLst/>
                        </a:rPr>
                        <a:t>CFS</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455588">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167048">
                <a:tc>
                  <a:txBody>
                    <a:bodyPr/>
                    <a:lstStyle/>
                    <a:p>
                      <a:pPr algn="ctr">
                        <a:lnSpc>
                          <a:spcPct val="115000"/>
                        </a:lnSpc>
                        <a:spcAft>
                          <a:spcPts val="0"/>
                        </a:spcAft>
                      </a:pPr>
                      <a:r>
                        <a:rPr lang="en-PH" sz="700">
                          <a:effectLst/>
                        </a:rPr>
                        <a:t>kNN (k=1)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61.25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64.40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60.39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62.33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0.225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62.29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65.83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60.23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62.91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0.247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63.16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66.91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60.56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63.57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0.265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64.73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68.60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61.87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65.06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0.694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0.296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63.94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67.88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60.88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64.19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0.696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0.281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67048">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53.69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56.27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57.28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56.77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0.549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0.069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455588">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60.30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81.56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32.57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46.55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0.689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0.233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03725">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smtClean="0">
                          <a:effectLst/>
                        </a:rPr>
                        <a:t>70.46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79.90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60.24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68.21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0.797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0.416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r>
              <a:tr h="151863">
                <a:tc>
                  <a:txBody>
                    <a:bodyPr/>
                    <a:lstStyle/>
                    <a:p>
                      <a:pPr algn="ctr">
                        <a:lnSpc>
                          <a:spcPct val="115000"/>
                        </a:lnSpc>
                        <a:spcAft>
                          <a:spcPts val="0"/>
                        </a:spcAft>
                      </a:pPr>
                      <a:r>
                        <a:rPr lang="en-PH" sz="700">
                          <a:effectLst/>
                        </a:rPr>
                        <a:t>SVM</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951871508"/>
              </p:ext>
            </p:extLst>
          </p:nvPr>
        </p:nvGraphicFramePr>
        <p:xfrm>
          <a:off x="0" y="2776822"/>
          <a:ext cx="4424080" cy="2366679"/>
        </p:xfrm>
        <a:graphic>
          <a:graphicData uri="http://schemas.openxmlformats.org/drawingml/2006/table">
            <a:tbl>
              <a:tblPr firstRow="1" firstCol="1" bandRow="1">
                <a:tableStyleId>{059B8F6F-646D-46DF-AE40-8BDCF0375636}</a:tableStyleId>
              </a:tblPr>
              <a:tblGrid>
                <a:gridCol w="1091947"/>
                <a:gridCol w="540346"/>
                <a:gridCol w="540346"/>
                <a:gridCol w="540346"/>
                <a:gridCol w="630403"/>
                <a:gridCol w="540346"/>
                <a:gridCol w="540346"/>
              </a:tblGrid>
              <a:tr h="170571">
                <a:tc>
                  <a:txBody>
                    <a:bodyPr/>
                    <a:lstStyle/>
                    <a:p>
                      <a:pPr algn="ctr">
                        <a:lnSpc>
                          <a:spcPct val="115000"/>
                        </a:lnSpc>
                        <a:spcAft>
                          <a:spcPts val="0"/>
                        </a:spcAft>
                      </a:pPr>
                      <a:r>
                        <a:rPr lang="en-PH" sz="700" dirty="0">
                          <a:effectLst/>
                        </a:rPr>
                        <a:t>Forward</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19821">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177679">
                <a:tc>
                  <a:txBody>
                    <a:bodyPr/>
                    <a:lstStyle/>
                    <a:p>
                      <a:pPr algn="ctr">
                        <a:lnSpc>
                          <a:spcPct val="115000"/>
                        </a:lnSpc>
                        <a:spcAft>
                          <a:spcPts val="0"/>
                        </a:spcAft>
                      </a:pPr>
                      <a:r>
                        <a:rPr lang="en-PH" sz="700">
                          <a:effectLst/>
                        </a:rPr>
                        <a:t>kNN (k=1)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68.20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71.60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66.45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68.93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0.365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kNN (k=3)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71.42</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75.09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69.07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71.95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0.736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0.429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dirty="0">
                          <a:effectLst/>
                        </a:rPr>
                        <a:t>kNN (k=5)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72.20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76.89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68.09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72.22</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0.771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0.446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75.75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66.45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70.79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0.761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76.85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64.65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70.22</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0.422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7679">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54.39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53.80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99.67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69.88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0.548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0.03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19821">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65.68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73.28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55.65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63.26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0.678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0.322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19821">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smtClean="0">
                          <a:effectLst/>
                        </a:rPr>
                        <a:t>73.41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80.98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smtClean="0">
                          <a:effectLst/>
                        </a:rPr>
                        <a:t>67.10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smtClean="0">
                          <a:effectLst/>
                        </a:rPr>
                        <a:t>72.66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0.47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r>
              <a:tr h="170571">
                <a:tc>
                  <a:txBody>
                    <a:bodyPr/>
                    <a:lstStyle/>
                    <a:p>
                      <a:pPr algn="ctr">
                        <a:lnSpc>
                          <a:spcPct val="115000"/>
                        </a:lnSpc>
                        <a:spcAft>
                          <a:spcPts val="0"/>
                        </a:spcAft>
                      </a:pPr>
                      <a:r>
                        <a:rPr lang="en-PH" sz="700" dirty="0">
                          <a:effectLst/>
                        </a:rPr>
                        <a:t>SVM</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71866239"/>
              </p:ext>
            </p:extLst>
          </p:nvPr>
        </p:nvGraphicFramePr>
        <p:xfrm>
          <a:off x="4592170" y="1"/>
          <a:ext cx="4426523" cy="2523286"/>
        </p:xfrm>
        <a:graphic>
          <a:graphicData uri="http://schemas.openxmlformats.org/drawingml/2006/table">
            <a:tbl>
              <a:tblPr firstRow="1" firstCol="1" bandRow="1">
                <a:tableStyleId>{059B8F6F-646D-46DF-AE40-8BDCF0375636}</a:tableStyleId>
              </a:tblPr>
              <a:tblGrid>
                <a:gridCol w="1086820"/>
                <a:gridCol w="543409"/>
                <a:gridCol w="543409"/>
                <a:gridCol w="543409"/>
                <a:gridCol w="622658"/>
                <a:gridCol w="543409"/>
                <a:gridCol w="543409"/>
              </a:tblGrid>
              <a:tr h="142048">
                <a:tc>
                  <a:txBody>
                    <a:bodyPr/>
                    <a:lstStyle/>
                    <a:p>
                      <a:pPr algn="ctr">
                        <a:lnSpc>
                          <a:spcPct val="115000"/>
                        </a:lnSpc>
                        <a:spcAft>
                          <a:spcPts val="0"/>
                        </a:spcAft>
                      </a:pPr>
                      <a:r>
                        <a:rPr lang="en-PH" sz="700" dirty="0">
                          <a:effectLst/>
                        </a:rPr>
                        <a:t>Backward</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13071">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234378">
                <a:tc>
                  <a:txBody>
                    <a:bodyPr/>
                    <a:lstStyle/>
                    <a:p>
                      <a:pPr algn="ctr">
                        <a:lnSpc>
                          <a:spcPct val="115000"/>
                        </a:lnSpc>
                        <a:spcAft>
                          <a:spcPts val="0"/>
                        </a:spcAft>
                      </a:pPr>
                      <a:r>
                        <a:rPr lang="en-PH" sz="700" dirty="0">
                          <a:effectLst/>
                        </a:rPr>
                        <a:t>kNN (k=1)</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63.34%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61.87%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64.18%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64.47%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68.23%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61.87%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64.89%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0.675</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0.291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70.48%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62.52%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66.26%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0.703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0.326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68.03%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71.97%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65.14%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68.38%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0.717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0.362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65.94%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70.02%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62.68%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66.15%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0.708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0.321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34378">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54.39%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58.24%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49.75%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53.66%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0.565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0.093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55122">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65.07%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74.59%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51.88%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61.20%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0.313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284095">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a:effectLst/>
                        </a:rPr>
                        <a:t>72.72%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78.9%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66.95%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 72.14%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0.804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c>
                  <a:txBody>
                    <a:bodyPr/>
                    <a:lstStyle/>
                    <a:p>
                      <a:pPr algn="ctr">
                        <a:lnSpc>
                          <a:spcPct val="115000"/>
                        </a:lnSpc>
                        <a:spcAft>
                          <a:spcPts val="0"/>
                        </a:spcAft>
                      </a:pPr>
                      <a:r>
                        <a:rPr lang="en-PH" sz="700" dirty="0">
                          <a:effectLst/>
                        </a:rPr>
                        <a:t>0.458</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solidFill>
                      <a:srgbClr val="FFFF00"/>
                    </a:solidFill>
                  </a:tcPr>
                </a:tc>
              </a:tr>
              <a:tr h="120718">
                <a:tc>
                  <a:txBody>
                    <a:bodyPr/>
                    <a:lstStyle/>
                    <a:p>
                      <a:pPr algn="ctr">
                        <a:lnSpc>
                          <a:spcPct val="115000"/>
                        </a:lnSpc>
                        <a:spcAft>
                          <a:spcPts val="0"/>
                        </a:spcAft>
                      </a:pPr>
                      <a:r>
                        <a:rPr lang="en-PH" sz="700">
                          <a:effectLst/>
                        </a:rPr>
                        <a:t>SVM</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629477356"/>
              </p:ext>
            </p:extLst>
          </p:nvPr>
        </p:nvGraphicFramePr>
        <p:xfrm>
          <a:off x="4578724" y="2770092"/>
          <a:ext cx="4439194" cy="2373408"/>
        </p:xfrm>
        <a:graphic>
          <a:graphicData uri="http://schemas.openxmlformats.org/drawingml/2006/table">
            <a:tbl>
              <a:tblPr firstRow="1" firstCol="1" bandRow="1">
                <a:tableStyleId>{059B8F6F-646D-46DF-AE40-8BDCF0375636}</a:tableStyleId>
              </a:tblPr>
              <a:tblGrid>
                <a:gridCol w="1089930"/>
                <a:gridCol w="544965"/>
                <a:gridCol w="544965"/>
                <a:gridCol w="544965"/>
                <a:gridCol w="624439"/>
                <a:gridCol w="544965"/>
                <a:gridCol w="544965"/>
              </a:tblGrid>
              <a:tr h="171057">
                <a:tc>
                  <a:txBody>
                    <a:bodyPr/>
                    <a:lstStyle/>
                    <a:p>
                      <a:pPr algn="ctr">
                        <a:lnSpc>
                          <a:spcPct val="115000"/>
                        </a:lnSpc>
                        <a:spcAft>
                          <a:spcPts val="0"/>
                        </a:spcAft>
                      </a:pPr>
                      <a:r>
                        <a:rPr lang="en-PH" sz="700" dirty="0">
                          <a:effectLst/>
                        </a:rPr>
                        <a:t>PCA</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320730">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Accuracy</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Precision</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Recall</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F-Measure</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AUC</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Kappa</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r h="178184">
                <a:tc>
                  <a:txBody>
                    <a:bodyPr/>
                    <a:lstStyle/>
                    <a:p>
                      <a:pPr algn="ctr">
                        <a:lnSpc>
                          <a:spcPct val="115000"/>
                        </a:lnSpc>
                        <a:spcAft>
                          <a:spcPts val="0"/>
                        </a:spcAft>
                      </a:pPr>
                      <a:r>
                        <a:rPr lang="en-PH" sz="700">
                          <a:effectLst/>
                        </a:rPr>
                        <a:t>kNN (k=1)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67.16%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69.19%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68.74%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68.97%</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0.341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dirty="0">
                          <a:effectLst/>
                        </a:rPr>
                        <a:t>kNN (k=3)</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64.64%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67.59%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64.16%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65.83%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0.684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0.292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kNN (k=5)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65.68%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69.22%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63.67%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66.33%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0.713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0.315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kNN (k=7)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67.33%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71.10%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64.81%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67.81%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0.725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0.348</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kNN (k=9)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72.15%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65.20%</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68.56%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0.731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0.366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178184">
                <a:tc>
                  <a:txBody>
                    <a:bodyPr/>
                    <a:lstStyle/>
                    <a:p>
                      <a:pPr algn="ctr">
                        <a:lnSpc>
                          <a:spcPct val="115000"/>
                        </a:lnSpc>
                        <a:spcAft>
                          <a:spcPts val="0"/>
                        </a:spcAft>
                      </a:pPr>
                      <a:r>
                        <a:rPr lang="en-PH" sz="700">
                          <a:effectLst/>
                        </a:rPr>
                        <a:t>Decision Trees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53.26%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53.54%</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90.34%</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a:effectLst/>
                        </a:rPr>
                        <a:t>67.23%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0.529</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0.017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20730">
                <a:tc>
                  <a:txBody>
                    <a:bodyPr/>
                    <a:lstStyle/>
                    <a:p>
                      <a:pPr algn="ctr">
                        <a:lnSpc>
                          <a:spcPct val="115000"/>
                        </a:lnSpc>
                        <a:spcAft>
                          <a:spcPts val="0"/>
                        </a:spcAft>
                      </a:pPr>
                      <a:r>
                        <a:rPr lang="en-PH" sz="700">
                          <a:effectLst/>
                        </a:rPr>
                        <a:t>Bayesian Network (e.g. Naïve Bayes)</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59.77%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64.45%</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54.01%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58.77%</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0.652</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0.201</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r>
              <a:tr h="320730">
                <a:tc>
                  <a:txBody>
                    <a:bodyPr/>
                    <a:lstStyle/>
                    <a:p>
                      <a:pPr algn="ctr">
                        <a:lnSpc>
                          <a:spcPct val="115000"/>
                        </a:lnSpc>
                        <a:spcAft>
                          <a:spcPts val="0"/>
                        </a:spcAft>
                      </a:pPr>
                      <a:r>
                        <a:rPr lang="en-PH" sz="700" dirty="0">
                          <a:effectLst/>
                        </a:rPr>
                        <a:t>MLP (Training Cycles = 10)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00B050"/>
                    </a:solidFill>
                  </a:tcPr>
                </a:tc>
                <a:tc>
                  <a:txBody>
                    <a:bodyPr/>
                    <a:lstStyle/>
                    <a:p>
                      <a:pPr algn="ctr">
                        <a:lnSpc>
                          <a:spcPct val="115000"/>
                        </a:lnSpc>
                        <a:spcAft>
                          <a:spcPts val="0"/>
                        </a:spcAft>
                      </a:pPr>
                      <a:r>
                        <a:rPr lang="en-PH" sz="700" dirty="0">
                          <a:effectLst/>
                        </a:rPr>
                        <a:t>69.50%</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79.09%</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a:effectLst/>
                        </a:rPr>
                        <a:t>59.23%</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66.66%</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dirty="0">
                          <a:effectLst/>
                        </a:rPr>
                        <a:t>0.776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c>
                  <a:txBody>
                    <a:bodyPr/>
                    <a:lstStyle/>
                    <a:p>
                      <a:pPr algn="ctr">
                        <a:lnSpc>
                          <a:spcPct val="115000"/>
                        </a:lnSpc>
                        <a:spcAft>
                          <a:spcPts val="0"/>
                        </a:spcAft>
                      </a:pPr>
                      <a:r>
                        <a:rPr lang="en-PH" sz="700" dirty="0">
                          <a:effectLst/>
                        </a:rPr>
                        <a:t>0.396</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solidFill>
                      <a:srgbClr val="FFFF00"/>
                    </a:solidFill>
                  </a:tcPr>
                </a:tc>
              </a:tr>
              <a:tr h="171057">
                <a:tc>
                  <a:txBody>
                    <a:bodyPr/>
                    <a:lstStyle/>
                    <a:p>
                      <a:pPr algn="ctr">
                        <a:lnSpc>
                          <a:spcPct val="115000"/>
                        </a:lnSpc>
                        <a:spcAft>
                          <a:spcPts val="0"/>
                        </a:spcAft>
                      </a:pPr>
                      <a:r>
                        <a:rPr lang="en-PH" sz="700" dirty="0">
                          <a:effectLst/>
                        </a:rPr>
                        <a:t>SVM</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a:effectLst/>
                        </a:rPr>
                        <a:t> </a:t>
                      </a:r>
                      <a:endParaRPr lang="en-PH" sz="7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c>
                  <a:txBody>
                    <a:bodyPr/>
                    <a:lstStyle/>
                    <a:p>
                      <a:pPr algn="ctr">
                        <a:lnSpc>
                          <a:spcPct val="115000"/>
                        </a:lnSpc>
                        <a:spcAft>
                          <a:spcPts val="0"/>
                        </a:spcAft>
                      </a:pPr>
                      <a:r>
                        <a:rPr lang="en-PH" sz="700" dirty="0">
                          <a:effectLst/>
                        </a:rPr>
                        <a:t> </a:t>
                      </a:r>
                      <a:endParaRPr lang="en-PH" sz="7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b"/>
                </a:tc>
              </a:tr>
            </a:tbl>
          </a:graphicData>
        </a:graphic>
      </p:graphicFrame>
    </p:spTree>
    <p:extLst>
      <p:ext uri="{BB962C8B-B14F-4D97-AF65-F5344CB8AC3E}">
        <p14:creationId xmlns:p14="http://schemas.microsoft.com/office/powerpoint/2010/main" val="42730370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PH" sz="1400" dirty="0" smtClean="0"/>
              <a:t>C. Discussion Of Results</a:t>
            </a:r>
            <a:endParaRPr lang="en-PH" sz="1400" dirty="0"/>
          </a:p>
        </p:txBody>
      </p:sp>
      <p:sp>
        <p:nvSpPr>
          <p:cNvPr id="5" name="Text Placeholder 4"/>
          <p:cNvSpPr>
            <a:spLocks noGrp="1"/>
          </p:cNvSpPr>
          <p:nvPr>
            <p:ph type="body" idx="1"/>
          </p:nvPr>
        </p:nvSpPr>
        <p:spPr/>
        <p:txBody>
          <a:bodyPr>
            <a:normAutofit/>
          </a:bodyPr>
          <a:lstStyle/>
          <a:p>
            <a:r>
              <a:rPr lang="en-PH" sz="1200" dirty="0"/>
              <a:t>Based on the results, the following characteristics were observed:</a:t>
            </a:r>
          </a:p>
          <a:p>
            <a:pPr marL="285750" lvl="0" indent="-285750">
              <a:buFont typeface="Arial" panose="020B0604020202020204" pitchFamily="34" charset="0"/>
              <a:buChar char="•"/>
            </a:pPr>
            <a:r>
              <a:rPr lang="en-PH" sz="1200" dirty="0"/>
              <a:t>In the Complete Feature Set, </a:t>
            </a:r>
            <a:r>
              <a:rPr lang="en-PH" sz="1200" dirty="0" smtClean="0"/>
              <a:t>MLP was </a:t>
            </a:r>
            <a:r>
              <a:rPr lang="en-PH" sz="1200" dirty="0"/>
              <a:t>the best classifier.</a:t>
            </a:r>
          </a:p>
          <a:p>
            <a:pPr marL="285750" lvl="0" indent="-285750">
              <a:buFont typeface="Arial" panose="020B0604020202020204" pitchFamily="34" charset="0"/>
              <a:buChar char="•"/>
            </a:pPr>
            <a:r>
              <a:rPr lang="en-PH" sz="1200" dirty="0"/>
              <a:t>In the Feature Selection Forward Search, </a:t>
            </a:r>
            <a:r>
              <a:rPr lang="en-PH" sz="1200" dirty="0" smtClean="0"/>
              <a:t>MLP was </a:t>
            </a:r>
            <a:r>
              <a:rPr lang="en-PH" sz="1200" dirty="0"/>
              <a:t>the best classifier.</a:t>
            </a:r>
          </a:p>
          <a:p>
            <a:pPr marL="285750" lvl="0" indent="-285750">
              <a:buFont typeface="Arial" panose="020B0604020202020204" pitchFamily="34" charset="0"/>
              <a:buChar char="•"/>
            </a:pPr>
            <a:r>
              <a:rPr lang="en-PH" sz="1200" dirty="0"/>
              <a:t>In the Feature Selection Backward Search, </a:t>
            </a:r>
            <a:r>
              <a:rPr lang="en-PH" sz="1200" dirty="0" smtClean="0"/>
              <a:t>MLP was </a:t>
            </a:r>
            <a:r>
              <a:rPr lang="en-PH" sz="1200" dirty="0"/>
              <a:t>the best classifier.</a:t>
            </a:r>
          </a:p>
          <a:p>
            <a:pPr marL="285750" lvl="0" indent="-285750">
              <a:buFont typeface="Arial" panose="020B0604020202020204" pitchFamily="34" charset="0"/>
              <a:buChar char="•"/>
            </a:pPr>
            <a:r>
              <a:rPr lang="en-PH" sz="1200" dirty="0"/>
              <a:t>In PCA, </a:t>
            </a:r>
            <a:r>
              <a:rPr lang="en-PH" sz="1200" dirty="0" smtClean="0"/>
              <a:t>MLP was </a:t>
            </a:r>
            <a:r>
              <a:rPr lang="en-PH" sz="1200" dirty="0"/>
              <a:t>the best classifier.</a:t>
            </a:r>
          </a:p>
          <a:p>
            <a:pPr marL="285750" indent="-285750">
              <a:buFont typeface="Arial" panose="020B0604020202020204" pitchFamily="34" charset="0"/>
              <a:buChar char="•"/>
            </a:pPr>
            <a:r>
              <a:rPr lang="en-PH" sz="1200" dirty="0"/>
              <a:t>This shows that overall, </a:t>
            </a:r>
            <a:r>
              <a:rPr lang="en-PH" sz="1200" dirty="0" smtClean="0"/>
              <a:t>MLP was </a:t>
            </a:r>
            <a:r>
              <a:rPr lang="en-PH" sz="1200" dirty="0"/>
              <a:t>the best classifier.</a:t>
            </a:r>
          </a:p>
        </p:txBody>
      </p:sp>
    </p:spTree>
    <p:extLst>
      <p:ext uri="{BB962C8B-B14F-4D97-AF65-F5344CB8AC3E}">
        <p14:creationId xmlns:p14="http://schemas.microsoft.com/office/powerpoint/2010/main" val="140005251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PCA top 9</a:t>
            </a:r>
            <a:endParaRPr lang="en-PH" dirty="0"/>
          </a:p>
        </p:txBody>
      </p:sp>
      <p:sp>
        <p:nvSpPr>
          <p:cNvPr id="3" name="Text Placeholder 2"/>
          <p:cNvSpPr>
            <a:spLocks noGrp="1"/>
          </p:cNvSpPr>
          <p:nvPr>
            <p:ph type="body" idx="1"/>
          </p:nvPr>
        </p:nvSpPr>
        <p:spPr/>
        <p:txBody>
          <a:bodyPr/>
          <a:lstStyle/>
          <a:p>
            <a:endParaRPr lang="en-PH"/>
          </a:p>
        </p:txBody>
      </p:sp>
      <p:graphicFrame>
        <p:nvGraphicFramePr>
          <p:cNvPr id="4" name="Table 3"/>
          <p:cNvGraphicFramePr>
            <a:graphicFrameLocks noGrp="1"/>
          </p:cNvGraphicFramePr>
          <p:nvPr>
            <p:extLst>
              <p:ext uri="{D42A27DB-BD31-4B8C-83A1-F6EECF244321}">
                <p14:modId xmlns:p14="http://schemas.microsoft.com/office/powerpoint/2010/main" val="3181221895"/>
              </p:ext>
            </p:extLst>
          </p:nvPr>
        </p:nvGraphicFramePr>
        <p:xfrm>
          <a:off x="1226670" y="1374961"/>
          <a:ext cx="787400" cy="1828800"/>
        </p:xfrm>
        <a:graphic>
          <a:graphicData uri="http://schemas.openxmlformats.org/drawingml/2006/table">
            <a:tbl>
              <a:tblPr>
                <a:tableStyleId>{059B8F6F-646D-46DF-AE40-8BDCF0375636}</a:tableStyleId>
              </a:tblPr>
              <a:tblGrid>
                <a:gridCol w="787400"/>
              </a:tblGrid>
              <a:tr h="182880">
                <a:tc>
                  <a:txBody>
                    <a:bodyPr/>
                    <a:lstStyle/>
                    <a:p>
                      <a:pPr algn="l" fontAlgn="b"/>
                      <a:r>
                        <a:rPr lang="en-PH" sz="1100" b="1" u="none" strike="noStrike" dirty="0">
                          <a:effectLst/>
                        </a:rPr>
                        <a:t>Top 9 PCA</a:t>
                      </a:r>
                      <a:endParaRPr lang="en-PH" sz="1100" b="1" i="0" u="none" strike="noStrike" dirty="0">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dirty="0">
                          <a:effectLst/>
                        </a:rPr>
                        <a:t>B</a:t>
                      </a:r>
                      <a:endParaRPr lang="en-PH" sz="1100" b="0" i="0" u="none" strike="noStrike" dirty="0">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S</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F</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E</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D</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G</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C</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a:effectLst/>
                        </a:rPr>
                        <a:t>H</a:t>
                      </a:r>
                      <a:endParaRPr lang="en-PH" sz="1100" b="0" i="0" u="none" strike="noStrike">
                        <a:solidFill>
                          <a:srgbClr val="000000"/>
                        </a:solidFill>
                        <a:effectLst/>
                        <a:latin typeface="Calibri" panose="020F0502020204030204" pitchFamily="34" charset="0"/>
                      </a:endParaRPr>
                    </a:p>
                  </a:txBody>
                  <a:tcPr marL="7620" marR="7620" marT="7620" marB="0" anchor="b"/>
                </a:tc>
              </a:tr>
              <a:tr h="182880">
                <a:tc>
                  <a:txBody>
                    <a:bodyPr/>
                    <a:lstStyle/>
                    <a:p>
                      <a:pPr algn="l" fontAlgn="b"/>
                      <a:r>
                        <a:rPr lang="en-PH" sz="1100" u="none" strike="noStrike" dirty="0">
                          <a:effectLst/>
                        </a:rPr>
                        <a:t>I</a:t>
                      </a:r>
                      <a:endParaRPr lang="en-PH" sz="1100" b="0" i="0" u="none" strike="noStrike" dirty="0">
                        <a:solidFill>
                          <a:srgbClr val="000000"/>
                        </a:solidFill>
                        <a:effectLst/>
                        <a:latin typeface="Calibri" panose="020F0502020204030204" pitchFamily="34" charset="0"/>
                      </a:endParaRPr>
                    </a:p>
                  </a:txBody>
                  <a:tcPr marL="7620" marR="7620" marT="7620" marB="0" anchor="b"/>
                </a:tc>
              </a:tr>
            </a:tbl>
          </a:graphicData>
        </a:graphic>
      </p:graphicFrame>
      <p:sp>
        <p:nvSpPr>
          <p:cNvPr id="6" name="TextBox 5"/>
          <p:cNvSpPr txBox="1"/>
          <p:nvPr/>
        </p:nvSpPr>
        <p:spPr>
          <a:xfrm>
            <a:off x="2507876" y="1341184"/>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A - Result of Quality Assessment</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B - Result of Pre-screening</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C-H - Results of MA detection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I-P - Results of MA detection for exudates</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pPr lvl="1">
              <a:buFont typeface="Arial" pitchFamily="34" charset="0"/>
              <a:buChar char="•"/>
            </a:pPr>
            <a:endParaRPr lang="en-PH" sz="1050" dirty="0">
              <a:solidFill>
                <a:schemeClr val="tx2">
                  <a:lumMod val="75000"/>
                </a:schemeClr>
              </a:solidFill>
            </a:endParaRPr>
          </a:p>
        </p:txBody>
      </p:sp>
      <p:sp>
        <p:nvSpPr>
          <p:cNvPr id="7" name="TextBox 6"/>
          <p:cNvSpPr txBox="1"/>
          <p:nvPr/>
        </p:nvSpPr>
        <p:spPr>
          <a:xfrm>
            <a:off x="5593976" y="1341184"/>
            <a:ext cx="3086100" cy="2192908"/>
          </a:xfrm>
          <a:prstGeom prst="rect">
            <a:avLst/>
          </a:prstGeom>
          <a:noFill/>
          <a:ln>
            <a:solidFill>
              <a:schemeClr val="tx1"/>
            </a:solidFill>
          </a:ln>
        </p:spPr>
        <p:txBody>
          <a:bodyPr wrap="square" rtlCol="0">
            <a:spAutoFit/>
          </a:bodyPr>
          <a:lstStyle/>
          <a:p>
            <a:r>
              <a:rPr lang="en-PH" sz="1050" dirty="0">
                <a:solidFill>
                  <a:schemeClr val="tx2">
                    <a:lumMod val="75000"/>
                  </a:schemeClr>
                </a:solidFill>
              </a:rPr>
              <a:t>Q - Euclidean distance of the center of the macula and the center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R - The diameter of the optic disc</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PH" sz="1050" dirty="0">
              <a:solidFill>
                <a:schemeClr val="tx2">
                  <a:lumMod val="75000"/>
                </a:schemeClr>
              </a:solidFill>
            </a:endParaRPr>
          </a:p>
          <a:p>
            <a:r>
              <a:rPr lang="en-PH" sz="1050" dirty="0">
                <a:solidFill>
                  <a:schemeClr val="tx2">
                    <a:lumMod val="75000"/>
                  </a:schemeClr>
                </a:solidFill>
              </a:rPr>
              <a:t>S - The binary result of the AM/FM-based classification</a:t>
            </a:r>
          </a:p>
          <a:p>
            <a:pPr lvl="1">
              <a:buFont typeface="Arial" pitchFamily="34" charset="0"/>
              <a:buChar char="•"/>
            </a:pPr>
            <a:r>
              <a:rPr lang="en-PH" sz="1050" dirty="0">
                <a:solidFill>
                  <a:schemeClr val="tx2">
                    <a:lumMod val="75000"/>
                  </a:schemeClr>
                </a:solidFill>
              </a:rPr>
              <a:t> Continuous Real = [0 - 1]</a:t>
            </a:r>
          </a:p>
          <a:p>
            <a:pPr lvl="1">
              <a:buFont typeface="Arial" pitchFamily="34" charset="0"/>
              <a:buChar char="•"/>
            </a:pPr>
            <a:endParaRPr lang="en-US" sz="1050" dirty="0">
              <a:solidFill>
                <a:schemeClr val="tx2">
                  <a:lumMod val="75000"/>
                </a:schemeClr>
              </a:solidFill>
            </a:endParaRPr>
          </a:p>
          <a:p>
            <a:r>
              <a:rPr lang="en-PH" sz="1050" dirty="0">
                <a:solidFill>
                  <a:schemeClr val="tx2">
                    <a:lumMod val="75000"/>
                  </a:schemeClr>
                </a:solidFill>
              </a:rPr>
              <a:t>T - Class </a:t>
            </a:r>
          </a:p>
          <a:p>
            <a:pPr lvl="1">
              <a:buFont typeface="Arial" pitchFamily="34" charset="0"/>
              <a:buChar char="•"/>
            </a:pPr>
            <a:r>
              <a:rPr lang="en-PH" sz="1050" dirty="0">
                <a:solidFill>
                  <a:schemeClr val="tx2">
                    <a:lumMod val="75000"/>
                  </a:schemeClr>
                </a:solidFill>
              </a:rPr>
              <a:t> Binomial </a:t>
            </a:r>
            <a:r>
              <a:rPr lang="en-US" sz="1050" dirty="0">
                <a:solidFill>
                  <a:schemeClr val="tx2">
                    <a:lumMod val="75000"/>
                  </a:schemeClr>
                </a:solidFill>
              </a:rPr>
              <a:t>⊆ [false, true]</a:t>
            </a:r>
          </a:p>
        </p:txBody>
      </p:sp>
    </p:spTree>
    <p:extLst>
      <p:ext uri="{BB962C8B-B14F-4D97-AF65-F5344CB8AC3E}">
        <p14:creationId xmlns:p14="http://schemas.microsoft.com/office/powerpoint/2010/main" val="13761772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ChangeArrowheads="1"/>
          </p:cNvSpPr>
          <p:nvPr/>
        </p:nvSpPr>
        <p:spPr bwMode="auto">
          <a:xfrm>
            <a:off x="705970" y="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PH"/>
          </a:p>
        </p:txBody>
      </p:sp>
      <p:sp>
        <p:nvSpPr>
          <p:cNvPr id="8" name="Rectangle 6"/>
          <p:cNvSpPr>
            <a:spLocks noChangeArrowheads="1"/>
          </p:cNvSpPr>
          <p:nvPr/>
        </p:nvSpPr>
        <p:spPr bwMode="auto">
          <a:xfrm>
            <a:off x="3687470" y="4418726"/>
            <a:ext cx="1590500" cy="246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Figure 8 </a:t>
            </a:r>
            <a:r>
              <a:rPr kumimoji="0" lang="en-PH" sz="1000" b="1" i="0" u="none" strike="noStrike" cap="none" normalizeH="0" baseline="0" dirty="0" smtClean="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a:t>
            </a:r>
            <a:r>
              <a:rPr kumimoji="0" lang="en-PH" sz="1000" b="1" i="0" u="none" strike="noStrike" cap="none" normalizeH="0" baseline="0" dirty="0" smtClean="0">
                <a:ln>
                  <a:noFill/>
                </a:ln>
                <a:solidFill>
                  <a:schemeClr val="tx1"/>
                </a:solidFill>
                <a:effectLst/>
                <a:latin typeface="Arial" panose="020B0604020202020204" pitchFamily="34" charset="0"/>
                <a:ea typeface="Calibri" panose="020F0502020204030204" pitchFamily="34" charset="0"/>
                <a:cs typeface="Arial" panose="020B0604020202020204" pitchFamily="34" charset="0"/>
              </a:rPr>
              <a:t> SVM Results</a:t>
            </a:r>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5969" y="-1"/>
            <a:ext cx="7083047" cy="4418727"/>
          </a:xfrm>
          <a:prstGeom prst="rect">
            <a:avLst/>
          </a:prstGeom>
        </p:spPr>
      </p:pic>
    </p:spTree>
    <p:extLst>
      <p:ext uri="{BB962C8B-B14F-4D97-AF65-F5344CB8AC3E}">
        <p14:creationId xmlns:p14="http://schemas.microsoft.com/office/powerpoint/2010/main" val="19951556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PH"/>
          </a:p>
        </p:txBody>
      </p:sp>
      <p:sp>
        <p:nvSpPr>
          <p:cNvPr id="3" name="Text Placeholder 2"/>
          <p:cNvSpPr>
            <a:spLocks noGrp="1"/>
          </p:cNvSpPr>
          <p:nvPr>
            <p:ph type="body" idx="1"/>
          </p:nvPr>
        </p:nvSpPr>
        <p:spPr/>
        <p:txBody>
          <a:bodyPr>
            <a:normAutofit/>
          </a:bodyPr>
          <a:lstStyle/>
          <a:p>
            <a:r>
              <a:rPr lang="en-PH" sz="1200" dirty="0"/>
              <a:t>Based on the SVM results above, true and false nodes are visible. The </a:t>
            </a:r>
            <a:r>
              <a:rPr lang="en-PH" sz="1200" dirty="0" err="1"/>
              <a:t>color</a:t>
            </a:r>
            <a:r>
              <a:rPr lang="en-PH" sz="1200" dirty="0"/>
              <a:t> blue indicates that the node is negative of diabetic retinopathy while the red nodes illustrates otherwise. </a:t>
            </a:r>
          </a:p>
          <a:p>
            <a:endParaRPr lang="en-PH" sz="1200" dirty="0"/>
          </a:p>
        </p:txBody>
      </p:sp>
    </p:spTree>
    <p:extLst>
      <p:ext uri="{BB962C8B-B14F-4D97-AF65-F5344CB8AC3E}">
        <p14:creationId xmlns:p14="http://schemas.microsoft.com/office/powerpoint/2010/main" val="139363766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Shape 182"/>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r>
              <a:rPr lang="en"/>
              <a:t>Milestone 2</a:t>
            </a: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a:t>k-Means Clustering: Spambase</a:t>
            </a:r>
          </a:p>
        </p:txBody>
      </p:sp>
      <p:sp>
        <p:nvSpPr>
          <p:cNvPr id="188" name="Shape 188"/>
          <p:cNvSpPr txBox="1">
            <a:spLocks noGrp="1"/>
          </p:cNvSpPr>
          <p:nvPr>
            <p:ph type="body" idx="1"/>
          </p:nvPr>
        </p:nvSpPr>
        <p:spPr>
          <a:xfrm>
            <a:off x="432144" y="1525673"/>
            <a:ext cx="8222100" cy="2710200"/>
          </a:xfrm>
          <a:prstGeom prst="rect">
            <a:avLst/>
          </a:prstGeom>
        </p:spPr>
        <p:txBody>
          <a:bodyPr lIns="91425" tIns="91425" rIns="91425" bIns="91425" anchor="t" anchorCtr="0">
            <a:noAutofit/>
          </a:bodyPr>
          <a:lstStyle/>
          <a:p>
            <a:pPr lvl="0" rtl="0">
              <a:spcBef>
                <a:spcPts val="0"/>
              </a:spcBef>
              <a:buNone/>
            </a:pPr>
            <a:r>
              <a:rPr lang="en" sz="2000" dirty="0"/>
              <a:t>From different tested clusters, k = 20 shows different clustered data</a:t>
            </a:r>
          </a:p>
          <a:p>
            <a:pPr lvl="0" rtl="0">
              <a:spcBef>
                <a:spcPts val="0"/>
              </a:spcBef>
              <a:buNone/>
            </a:pPr>
            <a:r>
              <a:rPr lang="en" dirty="0"/>
              <a:t> </a:t>
            </a:r>
          </a:p>
        </p:txBody>
      </p:sp>
      <p:pic>
        <p:nvPicPr>
          <p:cNvPr id="189" name="Shape 189"/>
          <p:cNvPicPr preferRelativeResize="0"/>
          <p:nvPr/>
        </p:nvPicPr>
        <p:blipFill>
          <a:blip r:embed="rId3">
            <a:alphaModFix/>
          </a:blip>
          <a:stretch>
            <a:fillRect/>
          </a:stretch>
        </p:blipFill>
        <p:spPr>
          <a:xfrm>
            <a:off x="585750" y="2324399"/>
            <a:ext cx="4557750" cy="2496079"/>
          </a:xfrm>
          <a:prstGeom prst="rect">
            <a:avLst/>
          </a:prstGeom>
          <a:noFill/>
          <a:ln>
            <a:noFill/>
          </a:ln>
        </p:spPr>
      </p:pic>
      <p:sp>
        <p:nvSpPr>
          <p:cNvPr id="190" name="Shape 190"/>
          <p:cNvSpPr txBox="1"/>
          <p:nvPr/>
        </p:nvSpPr>
        <p:spPr>
          <a:xfrm>
            <a:off x="5340125" y="2970225"/>
            <a:ext cx="5961000" cy="695400"/>
          </a:xfrm>
          <a:prstGeom prst="rect">
            <a:avLst/>
          </a:prstGeom>
          <a:noFill/>
          <a:ln>
            <a:noFill/>
          </a:ln>
        </p:spPr>
        <p:txBody>
          <a:bodyPr lIns="91425" tIns="91425" rIns="91425" bIns="91425" anchor="t" anchorCtr="0">
            <a:noAutofit/>
          </a:bodyPr>
          <a:lstStyle/>
          <a:p>
            <a:pPr lvl="0">
              <a:spcBef>
                <a:spcPts val="0"/>
              </a:spcBef>
              <a:buNone/>
            </a:pPr>
            <a:r>
              <a:rPr lang="en">
                <a:solidFill>
                  <a:srgbClr val="666666"/>
                </a:solidFill>
              </a:rPr>
              <a:t>When k = 2</a:t>
            </a:r>
          </a:p>
        </p:txBody>
      </p:sp>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 dirty="0"/>
              <a:t>k-Means Clustering: Spambase</a:t>
            </a:r>
            <a:endParaRPr lang="en-PH" dirty="0"/>
          </a:p>
        </p:txBody>
      </p:sp>
      <p:sp>
        <p:nvSpPr>
          <p:cNvPr id="3" name="Text Placeholder 2"/>
          <p:cNvSpPr>
            <a:spLocks noGrp="1"/>
          </p:cNvSpPr>
          <p:nvPr>
            <p:ph type="body" idx="1"/>
          </p:nvPr>
        </p:nvSpPr>
        <p:spPr/>
        <p:txBody>
          <a:bodyPr/>
          <a:lstStyle/>
          <a:p>
            <a:endParaRPr lang="en-PH" dirty="0"/>
          </a:p>
        </p:txBody>
      </p:sp>
      <p:graphicFrame>
        <p:nvGraphicFramePr>
          <p:cNvPr id="4" name="Shape 204"/>
          <p:cNvGraphicFramePr/>
          <p:nvPr>
            <p:extLst>
              <p:ext uri="{D42A27DB-BD31-4B8C-83A1-F6EECF244321}">
                <p14:modId xmlns:p14="http://schemas.microsoft.com/office/powerpoint/2010/main" val="2210476160"/>
              </p:ext>
            </p:extLst>
          </p:nvPr>
        </p:nvGraphicFramePr>
        <p:xfrm>
          <a:off x="3734149" y="2339789"/>
          <a:ext cx="1514475" cy="1281171"/>
        </p:xfrm>
        <a:graphic>
          <a:graphicData uri="http://schemas.openxmlformats.org/drawingml/2006/table">
            <a:tbl>
              <a:tblPr>
                <a:noFill/>
                <a:tableStyleId>{D9E75710-2F0A-4061-8F9A-117E1DD1F380}</a:tableStyleId>
              </a:tblPr>
              <a:tblGrid>
                <a:gridCol w="723900"/>
                <a:gridCol w="790575"/>
              </a:tblGrid>
              <a:tr h="442971">
                <a:tc>
                  <a:txBody>
                    <a:bodyPr/>
                    <a:lstStyle/>
                    <a:p>
                      <a:pPr lvl="0" algn="ctr" rtl="0">
                        <a:spcBef>
                          <a:spcPts val="0"/>
                        </a:spcBef>
                        <a:buNone/>
                      </a:pPr>
                      <a:r>
                        <a:rPr lang="en" sz="1000" b="1" dirty="0"/>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0</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244</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1</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4357</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0">
                <a:tc>
                  <a:txBody>
                    <a:bodyPr/>
                    <a:lstStyle/>
                    <a:p>
                      <a:pPr lvl="0" algn="ctr" rtl="0">
                        <a:spcBef>
                          <a:spcPts val="0"/>
                        </a:spcBef>
                        <a:buNone/>
                      </a:pPr>
                      <a:r>
                        <a:rPr lang="en" sz="1000" dirty="0" smtClean="0"/>
                        <a:t>Total</a:t>
                      </a:r>
                      <a:endParaRPr lang="en" sz="1000" dirty="0"/>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smtClean="0"/>
                        <a:t>4601</a:t>
                      </a:r>
                      <a:endParaRPr lang="en" sz="1000" dirty="0"/>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7054647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Shape 19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sp>
        <p:nvSpPr>
          <p:cNvPr id="196" name="Shape 19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197" name="Shape 197"/>
          <p:cNvPicPr preferRelativeResize="0"/>
          <p:nvPr/>
        </p:nvPicPr>
        <p:blipFill>
          <a:blip r:embed="rId3">
            <a:alphaModFix/>
          </a:blip>
          <a:stretch>
            <a:fillRect/>
          </a:stretch>
        </p:blipFill>
        <p:spPr>
          <a:xfrm>
            <a:off x="471900" y="1726875"/>
            <a:ext cx="5715000" cy="3295650"/>
          </a:xfrm>
          <a:prstGeom prst="rect">
            <a:avLst/>
          </a:prstGeom>
          <a:noFill/>
          <a:ln>
            <a:noFill/>
          </a:ln>
        </p:spPr>
      </p:pic>
      <p:sp>
        <p:nvSpPr>
          <p:cNvPr id="198" name="Shape 198"/>
          <p:cNvSpPr txBox="1"/>
          <p:nvPr/>
        </p:nvSpPr>
        <p:spPr>
          <a:xfrm>
            <a:off x="6281900" y="2701100"/>
            <a:ext cx="5961000" cy="695400"/>
          </a:xfrm>
          <a:prstGeom prst="rect">
            <a:avLst/>
          </a:prstGeom>
          <a:noFill/>
          <a:ln>
            <a:noFill/>
          </a:ln>
        </p:spPr>
        <p:txBody>
          <a:bodyPr lIns="91425" tIns="91425" rIns="91425" bIns="91425" anchor="t" anchorCtr="0">
            <a:noAutofit/>
          </a:bodyPr>
          <a:lstStyle/>
          <a:p>
            <a:pPr lvl="0">
              <a:spcBef>
                <a:spcPts val="0"/>
              </a:spcBef>
              <a:buNone/>
            </a:pPr>
            <a:r>
              <a:rPr lang="en">
                <a:solidFill>
                  <a:srgbClr val="666666"/>
                </a:solidFill>
              </a:rPr>
              <a:t>When k = 20</a:t>
            </a:r>
          </a:p>
        </p:txBody>
      </p:sp>
    </p:spTree>
  </p:cSld>
  <p:clrMapOvr>
    <a:masterClrMapping/>
  </p:clrMapOvr>
  <p:transition spd="slow">
    <p:cut/>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02"/>
        <p:cNvGrpSpPr/>
        <p:nvPr/>
      </p:nvGrpSpPr>
      <p:grpSpPr>
        <a:xfrm>
          <a:off x="0" y="0"/>
          <a:ext cx="0" cy="0"/>
          <a:chOff x="0" y="0"/>
          <a:chExt cx="0" cy="0"/>
        </a:xfrm>
      </p:grpSpPr>
      <p:sp>
        <p:nvSpPr>
          <p:cNvPr id="203" name="Shape 20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graphicFrame>
        <p:nvGraphicFramePr>
          <p:cNvPr id="204" name="Shape 204"/>
          <p:cNvGraphicFramePr/>
          <p:nvPr/>
        </p:nvGraphicFramePr>
        <p:xfrm>
          <a:off x="2012925" y="2162700"/>
          <a:ext cx="5118125" cy="2667000"/>
        </p:xfrm>
        <a:graphic>
          <a:graphicData uri="http://schemas.openxmlformats.org/drawingml/2006/table">
            <a:tbl>
              <a:tblPr>
                <a:noFill/>
                <a:tableStyleId>{D9E75710-2F0A-4061-8F9A-117E1DD1F380}</a:tableStyleId>
              </a:tblPr>
              <a:tblGrid>
                <a:gridCol w="723900"/>
                <a:gridCol w="790575"/>
                <a:gridCol w="771525"/>
                <a:gridCol w="885825"/>
                <a:gridCol w="876300"/>
                <a:gridCol w="1070000"/>
              </a:tblGrid>
              <a:tr h="0">
                <a:tc>
                  <a:txBody>
                    <a:bodyPr/>
                    <a:lstStyle/>
                    <a:p>
                      <a:pPr lvl="0" algn="ctr" rtl="0">
                        <a:spcBef>
                          <a:spcPts val="0"/>
                        </a:spcBef>
                        <a:buNone/>
                      </a:pPr>
                      <a:r>
                        <a:rPr lang="en" sz="1000" b="1" dirty="0"/>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Cluster</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b="1"/>
                        <a:t>Number of samples</a:t>
                      </a:r>
                    </a:p>
                  </a:txBody>
                  <a:tcPr marL="63500" marR="63500" marT="63500" marB="63500">
                    <a:lnL w="12700" cap="flat" cmpd="sng">
                      <a:solidFill>
                        <a:srgbClr val="000000"/>
                      </a:solidFill>
                      <a:prstDash val="solid"/>
                      <a:round/>
                      <a:headEnd type="none" w="med" len="med"/>
                      <a:tailEnd type="none" w="med" len="med"/>
                    </a:lnL>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0</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128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60</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1</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193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746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511</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2</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245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18</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40</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3</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620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11</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923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37</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4</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107</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12</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46</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5</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13</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189</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a:t>6</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71</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14</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130</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r h="0">
                <a:tc>
                  <a:txBody>
                    <a:bodyPr/>
                    <a:lstStyle/>
                    <a:p>
                      <a:pPr lvl="0" algn="ctr" rtl="0">
                        <a:spcBef>
                          <a:spcPts val="0"/>
                        </a:spcBef>
                        <a:buNone/>
                      </a:pPr>
                      <a:r>
                        <a:rPr lang="en" sz="1000" dirty="0"/>
                        <a:t>7</a:t>
                      </a:r>
                    </a:p>
                  </a:txBody>
                  <a:tcPr marL="63500" marR="63500" marT="63500" marB="63500">
                    <a:lnL w="12700" cap="flat" cmpd="sng">
                      <a:solidFill>
                        <a:srgbClr val="000000"/>
                      </a:solidFill>
                      <a:prstDash val="solid"/>
                      <a:round/>
                      <a:headEnd type="none" w="med" len="med"/>
                      <a:tailEnd type="none" w="med" len="med"/>
                    </a:lnL>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334</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15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5</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a:t> </a:t>
                      </a:r>
                    </a:p>
                  </a:txBody>
                  <a:tcPr marL="63500" marR="63500" marT="63500" marB="63500">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c>
                  <a:txBody>
                    <a:bodyPr/>
                    <a:lstStyle/>
                    <a:p>
                      <a:pPr lvl="0" algn="ctr" rtl="0">
                        <a:spcBef>
                          <a:spcPts val="0"/>
                        </a:spcBef>
                        <a:buNone/>
                      </a:pPr>
                      <a:r>
                        <a:rPr lang="en" sz="1000" dirty="0"/>
                        <a:t> </a:t>
                      </a:r>
                    </a:p>
                  </a:txBody>
                  <a:tcPr marL="63500" marR="63500" marT="63500" marB="63500">
                    <a:lnR w="12700" cap="flat" cmpd="sng">
                      <a:solidFill>
                        <a:srgbClr val="000000"/>
                      </a:solidFill>
                      <a:prstDash val="solid"/>
                      <a:round/>
                      <a:headEnd type="none" w="med" len="med"/>
                      <a:tailEnd type="none" w="med" len="med"/>
                    </a:lnR>
                    <a:lnT w="12700" cap="flat" cmpd="sng">
                      <a:solidFill>
                        <a:srgbClr val="000000"/>
                      </a:solidFill>
                      <a:prstDash val="solid"/>
                      <a:round/>
                      <a:headEnd type="none" w="med" len="med"/>
                      <a:tailEnd type="none" w="med" len="med"/>
                    </a:lnT>
                    <a:lnB w="12700" cap="flat" cmpd="sng">
                      <a:solidFill>
                        <a:srgbClr val="000000"/>
                      </a:solidFill>
                      <a:prstDash val="solid"/>
                      <a:round/>
                      <a:headEnd type="none" w="med" len="med"/>
                      <a:tailEnd type="none" w="med" len="med"/>
                    </a:lnB>
                  </a:tcPr>
                </a:tc>
              </a:tr>
            </a:tbl>
          </a:graphicData>
        </a:graphic>
      </p:graphicFrame>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Goals</a:t>
            </a:r>
            <a:endParaRPr lang="en-PH" dirty="0"/>
          </a:p>
        </p:txBody>
      </p:sp>
      <p:sp>
        <p:nvSpPr>
          <p:cNvPr id="3" name="Text Placeholder 2"/>
          <p:cNvSpPr>
            <a:spLocks noGrp="1"/>
          </p:cNvSpPr>
          <p:nvPr>
            <p:ph type="body" idx="1"/>
          </p:nvPr>
        </p:nvSpPr>
        <p:spPr/>
        <p:txBody>
          <a:bodyPr>
            <a:normAutofit/>
          </a:bodyPr>
          <a:lstStyle/>
          <a:p>
            <a:pPr algn="just"/>
            <a:r>
              <a:rPr lang="en-US" sz="1200" dirty="0"/>
              <a:t>The main objective of this research is to analyze the Spambase and Diabetic Retinopathy datasets. </a:t>
            </a:r>
          </a:p>
          <a:p>
            <a:pPr algn="just"/>
            <a:r>
              <a:rPr lang="en-US" sz="1200" dirty="0"/>
              <a:t>For the Spambase dataset, the goal is to understand the characteristics that can help consider what a spam email is or not. </a:t>
            </a:r>
          </a:p>
          <a:p>
            <a:pPr algn="just"/>
            <a:r>
              <a:rPr lang="en-US" sz="1200" dirty="0"/>
              <a:t>The Diabetic Retinopathy dataset, on the other hand, aims to comprehend the features that affects the prediction of diabetic retinopathy. </a:t>
            </a:r>
          </a:p>
          <a:p>
            <a:endParaRPr lang="en-PH" sz="1200" dirty="0"/>
          </a:p>
        </p:txBody>
      </p:sp>
    </p:spTree>
    <p:extLst>
      <p:ext uri="{BB962C8B-B14F-4D97-AF65-F5344CB8AC3E}">
        <p14:creationId xmlns:p14="http://schemas.microsoft.com/office/powerpoint/2010/main" val="34067405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Shape 209"/>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Spambase</a:t>
            </a:r>
          </a:p>
        </p:txBody>
      </p:sp>
      <p:sp>
        <p:nvSpPr>
          <p:cNvPr id="210" name="Shape 210"/>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PH" dirty="0" smtClean="0"/>
              <a:t>K</a:t>
            </a:r>
            <a:r>
              <a:rPr lang="en" dirty="0" smtClean="0"/>
              <a:t>= </a:t>
            </a:r>
            <a:r>
              <a:rPr lang="en" dirty="0"/>
              <a:t>20 was chosen because all clusters from 2 to 19 produced similar results</a:t>
            </a:r>
          </a:p>
          <a:p>
            <a:pPr marL="457200" lvl="0" indent="-228600" rtl="0">
              <a:spcBef>
                <a:spcPts val="0"/>
              </a:spcBef>
              <a:buChar char="-"/>
            </a:pPr>
            <a:r>
              <a:rPr lang="en" dirty="0"/>
              <a:t>Solution may become better if k &gt; 20</a:t>
            </a:r>
          </a:p>
          <a:p>
            <a:pPr marL="457200" lvl="0" indent="-228600" rtl="0">
              <a:spcBef>
                <a:spcPts val="0"/>
              </a:spcBef>
              <a:buChar char="-"/>
            </a:pPr>
            <a:r>
              <a:rPr lang="en" dirty="0"/>
              <a:t>Data were more similar than </a:t>
            </a:r>
            <a:r>
              <a:rPr lang="en" dirty="0" smtClean="0"/>
              <a:t>dissimilar</a:t>
            </a:r>
            <a:endParaRPr lang="en" dirty="0"/>
          </a:p>
          <a:p>
            <a:pPr marL="457200" lvl="0" indent="-228600">
              <a:spcBef>
                <a:spcPts val="0"/>
              </a:spcBef>
              <a:buChar char="-"/>
            </a:pPr>
            <a:r>
              <a:rPr lang="en" dirty="0"/>
              <a:t>Because of this issue, classes are difficult to distinguish</a:t>
            </a:r>
          </a:p>
        </p:txBody>
      </p:sp>
    </p:spTree>
  </p:cSld>
  <p:clrMapOvr>
    <a:masterClrMapping/>
  </p:clrMapOvr>
  <p:transition spd="slow">
    <p:cut/>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14"/>
        <p:cNvGrpSpPr/>
        <p:nvPr/>
      </p:nvGrpSpPr>
      <p:grpSpPr>
        <a:xfrm>
          <a:off x="0" y="0"/>
          <a:ext cx="0" cy="0"/>
          <a:chOff x="0" y="0"/>
          <a:chExt cx="0" cy="0"/>
        </a:xfrm>
      </p:grpSpPr>
      <p:sp>
        <p:nvSpPr>
          <p:cNvPr id="215" name="Shape 21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16" name="Shape 21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17" name="Shape 217"/>
          <p:cNvPicPr preferRelativeResize="0"/>
          <p:nvPr/>
        </p:nvPicPr>
        <p:blipFill>
          <a:blip r:embed="rId3">
            <a:alphaModFix/>
          </a:blip>
          <a:stretch>
            <a:fillRect/>
          </a:stretch>
        </p:blipFill>
        <p:spPr>
          <a:xfrm>
            <a:off x="4366800" y="1749012"/>
            <a:ext cx="4603945" cy="2790825"/>
          </a:xfrm>
          <a:prstGeom prst="rect">
            <a:avLst/>
          </a:prstGeom>
          <a:noFill/>
          <a:ln>
            <a:noFill/>
          </a:ln>
        </p:spPr>
      </p:pic>
      <p:sp>
        <p:nvSpPr>
          <p:cNvPr id="218" name="Shape 218"/>
          <p:cNvSpPr txBox="1"/>
          <p:nvPr/>
        </p:nvSpPr>
        <p:spPr>
          <a:xfrm>
            <a:off x="5257575" y="3898500"/>
            <a:ext cx="3000000" cy="1286400"/>
          </a:xfrm>
          <a:prstGeom prst="rect">
            <a:avLst/>
          </a:prstGeom>
          <a:noFill/>
          <a:ln>
            <a:noFill/>
          </a:ln>
        </p:spPr>
        <p:txBody>
          <a:bodyPr lIns="91425" tIns="91425" rIns="91425" bIns="91425" anchor="ctr" anchorCtr="0">
            <a:noAutofit/>
          </a:bodyPr>
          <a:lstStyle/>
          <a:p>
            <a:pPr lvl="0" algn="ctr" rtl="0">
              <a:spcBef>
                <a:spcPts val="900"/>
              </a:spcBef>
              <a:spcAft>
                <a:spcPts val="900"/>
              </a:spcAft>
              <a:buNone/>
            </a:pPr>
            <a:r>
              <a:rPr lang="en" sz="1100"/>
              <a:t> </a:t>
            </a:r>
          </a:p>
          <a:p>
            <a:pPr lvl="0" rtl="0">
              <a:spcBef>
                <a:spcPts val="900"/>
              </a:spcBef>
              <a:spcAft>
                <a:spcPts val="900"/>
              </a:spcAft>
              <a:buNone/>
            </a:pPr>
            <a:r>
              <a:rPr lang="en" sz="1100"/>
              <a:t> </a:t>
            </a:r>
          </a:p>
          <a:p>
            <a:pPr lvl="0" algn="ctr" rtl="0">
              <a:spcBef>
                <a:spcPts val="900"/>
              </a:spcBef>
              <a:spcAft>
                <a:spcPts val="900"/>
              </a:spcAft>
              <a:buNone/>
            </a:pPr>
            <a:r>
              <a:rPr lang="en">
                <a:solidFill>
                  <a:srgbClr val="666666"/>
                </a:solidFill>
                <a:latin typeface="Roboto"/>
                <a:ea typeface="Roboto"/>
                <a:cs typeface="Roboto"/>
                <a:sym typeface="Roboto"/>
              </a:rPr>
              <a:t>Scatter Plot &amp; SOM - 1,000 Training Rounds</a:t>
            </a:r>
          </a:p>
        </p:txBody>
      </p:sp>
      <p:pic>
        <p:nvPicPr>
          <p:cNvPr id="219" name="Shape 219"/>
          <p:cNvPicPr preferRelativeResize="0"/>
          <p:nvPr/>
        </p:nvPicPr>
        <p:blipFill>
          <a:blip r:embed="rId4">
            <a:alphaModFix/>
          </a:blip>
          <a:stretch>
            <a:fillRect/>
          </a:stretch>
        </p:blipFill>
        <p:spPr>
          <a:xfrm>
            <a:off x="97825" y="1749024"/>
            <a:ext cx="4268980" cy="3319350"/>
          </a:xfrm>
          <a:prstGeom prst="rect">
            <a:avLst/>
          </a:prstGeom>
          <a:noFill/>
          <a:ln>
            <a:noFill/>
          </a:ln>
        </p:spPr>
      </p:pic>
    </p:spTree>
  </p:cSld>
  <p:clrMapOvr>
    <a:masterClrMapping/>
  </p:clrMapOvr>
  <p:transition spd="slow">
    <p:cut/>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Shape 224"/>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25" name="Shape 225"/>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26" name="Shape 226"/>
          <p:cNvPicPr preferRelativeResize="0"/>
          <p:nvPr/>
        </p:nvPicPr>
        <p:blipFill>
          <a:blip r:embed="rId3">
            <a:alphaModFix/>
          </a:blip>
          <a:stretch>
            <a:fillRect/>
          </a:stretch>
        </p:blipFill>
        <p:spPr>
          <a:xfrm>
            <a:off x="93150" y="1868649"/>
            <a:ext cx="4215699" cy="2933325"/>
          </a:xfrm>
          <a:prstGeom prst="rect">
            <a:avLst/>
          </a:prstGeom>
          <a:noFill/>
          <a:ln>
            <a:noFill/>
          </a:ln>
        </p:spPr>
      </p:pic>
      <p:pic>
        <p:nvPicPr>
          <p:cNvPr id="227" name="Shape 227"/>
          <p:cNvPicPr preferRelativeResize="0"/>
          <p:nvPr/>
        </p:nvPicPr>
        <p:blipFill>
          <a:blip r:embed="rId4">
            <a:alphaModFix/>
          </a:blip>
          <a:stretch>
            <a:fillRect/>
          </a:stretch>
        </p:blipFill>
        <p:spPr>
          <a:xfrm>
            <a:off x="4360600" y="1876637"/>
            <a:ext cx="4435100" cy="2624174"/>
          </a:xfrm>
          <a:prstGeom prst="rect">
            <a:avLst/>
          </a:prstGeom>
          <a:noFill/>
          <a:ln>
            <a:noFill/>
          </a:ln>
        </p:spPr>
      </p:pic>
      <p:sp>
        <p:nvSpPr>
          <p:cNvPr id="228" name="Shape 228"/>
          <p:cNvSpPr txBox="1"/>
          <p:nvPr/>
        </p:nvSpPr>
        <p:spPr>
          <a:xfrm>
            <a:off x="5166025" y="4128000"/>
            <a:ext cx="3000000" cy="767700"/>
          </a:xfrm>
          <a:prstGeom prst="rect">
            <a:avLst/>
          </a:prstGeom>
          <a:noFill/>
          <a:ln>
            <a:noFill/>
          </a:ln>
        </p:spPr>
        <p:txBody>
          <a:bodyPr lIns="91425" tIns="91425" rIns="91425" bIns="91425" anchor="ctr" anchorCtr="0">
            <a:noAutofit/>
          </a:bodyPr>
          <a:lstStyle/>
          <a:p>
            <a:pPr lvl="0" rtl="0">
              <a:spcBef>
                <a:spcPts val="900"/>
              </a:spcBef>
              <a:spcAft>
                <a:spcPts val="900"/>
              </a:spcAft>
              <a:buNone/>
            </a:pPr>
            <a:endParaRPr sz="1100"/>
          </a:p>
          <a:p>
            <a:pPr lvl="0" algn="ctr" rtl="0">
              <a:spcBef>
                <a:spcPts val="900"/>
              </a:spcBef>
              <a:spcAft>
                <a:spcPts val="900"/>
              </a:spcAft>
              <a:buNone/>
            </a:pPr>
            <a:endParaRPr>
              <a:solidFill>
                <a:srgbClr val="666666"/>
              </a:solidFill>
              <a:latin typeface="Roboto"/>
              <a:ea typeface="Roboto"/>
              <a:cs typeface="Roboto"/>
              <a:sym typeface="Roboto"/>
            </a:endParaRPr>
          </a:p>
          <a:p>
            <a:pPr lvl="0" algn="ctr" rtl="0">
              <a:spcBef>
                <a:spcPts val="900"/>
              </a:spcBef>
              <a:spcAft>
                <a:spcPts val="900"/>
              </a:spcAft>
              <a:buNone/>
            </a:pPr>
            <a:r>
              <a:rPr lang="en">
                <a:solidFill>
                  <a:srgbClr val="666666"/>
                </a:solidFill>
                <a:latin typeface="Roboto"/>
                <a:ea typeface="Roboto"/>
                <a:cs typeface="Roboto"/>
                <a:sym typeface="Roboto"/>
              </a:rPr>
              <a:t> Scatter Plot &amp; SOM - 10,000 Training Rounds</a:t>
            </a:r>
          </a:p>
        </p:txBody>
      </p:sp>
    </p:spTree>
  </p:cSld>
  <p:clrMapOvr>
    <a:masterClrMapping/>
  </p:clrMapOvr>
  <p:transition spd="slow">
    <p:cut/>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sp>
        <p:nvSpPr>
          <p:cNvPr id="233" name="Shape 233"/>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SOM: Spambase</a:t>
            </a:r>
          </a:p>
        </p:txBody>
      </p:sp>
      <p:sp>
        <p:nvSpPr>
          <p:cNvPr id="234" name="Shape 234"/>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pic>
        <p:nvPicPr>
          <p:cNvPr id="235" name="Shape 235"/>
          <p:cNvPicPr preferRelativeResize="0"/>
          <p:nvPr/>
        </p:nvPicPr>
        <p:blipFill>
          <a:blip r:embed="rId3">
            <a:alphaModFix/>
          </a:blip>
          <a:stretch>
            <a:fillRect/>
          </a:stretch>
        </p:blipFill>
        <p:spPr>
          <a:xfrm>
            <a:off x="4667450" y="1715800"/>
            <a:ext cx="4245544" cy="2614375"/>
          </a:xfrm>
          <a:prstGeom prst="rect">
            <a:avLst/>
          </a:prstGeom>
          <a:noFill/>
          <a:ln>
            <a:noFill/>
          </a:ln>
        </p:spPr>
      </p:pic>
      <p:sp>
        <p:nvSpPr>
          <p:cNvPr id="236" name="Shape 236"/>
          <p:cNvSpPr txBox="1"/>
          <p:nvPr/>
        </p:nvSpPr>
        <p:spPr>
          <a:xfrm>
            <a:off x="5538600" y="3794725"/>
            <a:ext cx="3000000" cy="1141800"/>
          </a:xfrm>
          <a:prstGeom prst="rect">
            <a:avLst/>
          </a:prstGeom>
          <a:noFill/>
          <a:ln>
            <a:noFill/>
          </a:ln>
        </p:spPr>
        <p:txBody>
          <a:bodyPr lIns="91425" tIns="91425" rIns="91425" bIns="91425" anchor="ctr" anchorCtr="0">
            <a:noAutofit/>
          </a:bodyPr>
          <a:lstStyle/>
          <a:p>
            <a:pPr lvl="0" rtl="0">
              <a:spcBef>
                <a:spcPts val="900"/>
              </a:spcBef>
              <a:spcAft>
                <a:spcPts val="900"/>
              </a:spcAft>
              <a:buNone/>
            </a:pPr>
            <a:endParaRPr sz="1100"/>
          </a:p>
          <a:p>
            <a:pPr lvl="0" algn="ctr" rtl="0">
              <a:spcBef>
                <a:spcPts val="900"/>
              </a:spcBef>
              <a:spcAft>
                <a:spcPts val="900"/>
              </a:spcAft>
              <a:buNone/>
            </a:pPr>
            <a:endParaRPr sz="1100"/>
          </a:p>
          <a:p>
            <a:pPr lvl="0" algn="ctr" rtl="0">
              <a:spcBef>
                <a:spcPts val="900"/>
              </a:spcBef>
              <a:spcAft>
                <a:spcPts val="900"/>
              </a:spcAft>
              <a:buNone/>
            </a:pPr>
            <a:r>
              <a:rPr lang="en">
                <a:solidFill>
                  <a:srgbClr val="666666"/>
                </a:solidFill>
                <a:latin typeface="Roboto"/>
                <a:ea typeface="Roboto"/>
                <a:cs typeface="Roboto"/>
                <a:sym typeface="Roboto"/>
              </a:rPr>
              <a:t>Scatter Plot &amp; SOM - 15,000 Training Rounds</a:t>
            </a:r>
          </a:p>
        </p:txBody>
      </p:sp>
      <p:pic>
        <p:nvPicPr>
          <p:cNvPr id="237" name="Shape 237"/>
          <p:cNvPicPr preferRelativeResize="0"/>
          <p:nvPr/>
        </p:nvPicPr>
        <p:blipFill>
          <a:blip r:embed="rId4">
            <a:alphaModFix/>
          </a:blip>
          <a:stretch>
            <a:fillRect/>
          </a:stretch>
        </p:blipFill>
        <p:spPr>
          <a:xfrm>
            <a:off x="100650" y="1715800"/>
            <a:ext cx="4566800" cy="3116749"/>
          </a:xfrm>
          <a:prstGeom prst="rect">
            <a:avLst/>
          </a:prstGeom>
          <a:noFill/>
          <a:ln>
            <a:noFill/>
          </a:ln>
        </p:spPr>
      </p:pic>
    </p:spTree>
  </p:cSld>
  <p:clrMapOvr>
    <a:masterClrMapping/>
  </p:clrMapOvr>
  <p:transition spd="slow">
    <p:cut/>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SOM: Spambase</a:t>
            </a:r>
            <a:endParaRPr lang="en-PH" dirty="0"/>
          </a:p>
        </p:txBody>
      </p:sp>
      <p:sp>
        <p:nvSpPr>
          <p:cNvPr id="3" name="Text Placeholder 2"/>
          <p:cNvSpPr>
            <a:spLocks noGrp="1"/>
          </p:cNvSpPr>
          <p:nvPr>
            <p:ph type="body" idx="1"/>
          </p:nvPr>
        </p:nvSpPr>
        <p:spPr/>
        <p:txBody>
          <a:bodyPr>
            <a:normAutofit/>
          </a:bodyPr>
          <a:lstStyle/>
          <a:p>
            <a:pPr marL="285750" indent="-285750">
              <a:buFont typeface="Arial" panose="020B0604020202020204" pitchFamily="34" charset="0"/>
              <a:buChar char="•"/>
            </a:pPr>
            <a:r>
              <a:rPr lang="en-US" dirty="0"/>
              <a:t>Based on all the maps, it is difficult to distinguish what kind of samples are assigned to the parts of the map especially with no labels on it. </a:t>
            </a:r>
            <a:endParaRPr lang="en-US" dirty="0" smtClean="0"/>
          </a:p>
          <a:p>
            <a:pPr marL="285750" indent="-285750">
              <a:buFont typeface="Arial" panose="020B0604020202020204" pitchFamily="34" charset="0"/>
              <a:buChar char="•"/>
            </a:pPr>
            <a:r>
              <a:rPr lang="en-US" dirty="0" smtClean="0"/>
              <a:t>Just </a:t>
            </a:r>
            <a:r>
              <a:rPr lang="en-US" dirty="0"/>
              <a:t>like the clustering process, the maps are unorganized though the map with 1000 training rounds is more “clean” compared to the others.</a:t>
            </a:r>
            <a:endParaRPr lang="en-PH" dirty="0"/>
          </a:p>
          <a:p>
            <a:endParaRPr lang="en-PH" dirty="0"/>
          </a:p>
        </p:txBody>
      </p:sp>
    </p:spTree>
    <p:extLst>
      <p:ext uri="{BB962C8B-B14F-4D97-AF65-F5344CB8AC3E}">
        <p14:creationId xmlns:p14="http://schemas.microsoft.com/office/powerpoint/2010/main" val="280739895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Shape 24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a:t>SOM: Spambase</a:t>
            </a:r>
          </a:p>
        </p:txBody>
      </p:sp>
      <p:sp>
        <p:nvSpPr>
          <p:cNvPr id="243" name="Shape 243"/>
          <p:cNvSpPr txBox="1">
            <a:spLocks noGrp="1"/>
          </p:cNvSpPr>
          <p:nvPr>
            <p:ph type="body" idx="1"/>
          </p:nvPr>
        </p:nvSpPr>
        <p:spPr>
          <a:prstGeom prst="rect">
            <a:avLst/>
          </a:prstGeom>
        </p:spPr>
        <p:txBody>
          <a:bodyPr lIns="91425" tIns="91425" rIns="91425" bIns="91425" anchor="t" anchorCtr="0">
            <a:noAutofit/>
          </a:bodyPr>
          <a:lstStyle/>
          <a:p>
            <a:pPr marL="285750" indent="-285750">
              <a:buFont typeface="Arial" panose="020B0604020202020204" pitchFamily="34" charset="0"/>
              <a:buChar char="•"/>
            </a:pPr>
            <a:r>
              <a:rPr lang="en-US" dirty="0" smtClean="0"/>
              <a:t>Even </a:t>
            </a:r>
            <a:r>
              <a:rPr lang="en-US" dirty="0"/>
              <a:t>with unsupervised learning, the dataset was still unorganized due to similarities of the data in the features. The data can still be used for analysis, but it will not be as accurate for predictions.  </a:t>
            </a:r>
            <a:endParaRPr lang="en-PH" dirty="0"/>
          </a:p>
          <a:p>
            <a:pPr lvl="0">
              <a:spcBef>
                <a:spcPts val="0"/>
              </a:spcBef>
              <a:buNone/>
            </a:pPr>
            <a:endParaRPr dirty="0"/>
          </a:p>
        </p:txBody>
      </p:sp>
    </p:spTree>
  </p:cSld>
  <p:clrMapOvr>
    <a:masterClrMapping/>
  </p:clrMapOvr>
  <p:transition spd="slow">
    <p:cut/>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700" dirty="0"/>
              <a:t>K-means Clustering: Diabetic Retinopathy</a:t>
            </a:r>
          </a:p>
        </p:txBody>
      </p:sp>
      <p:sp>
        <p:nvSpPr>
          <p:cNvPr id="3" name="Content Placeholder 2"/>
          <p:cNvSpPr>
            <a:spLocks noGrp="1"/>
          </p:cNvSpPr>
          <p:nvPr>
            <p:ph type="body" idx="1"/>
          </p:nvPr>
        </p:nvSpPr>
        <p:spPr>
          <a:xfrm>
            <a:off x="471900" y="1771157"/>
            <a:ext cx="3084847" cy="2710200"/>
          </a:xfrm>
        </p:spPr>
        <p:txBody>
          <a:bodyPr>
            <a:normAutofit/>
          </a:bodyPr>
          <a:lstStyle/>
          <a:p>
            <a:r>
              <a:rPr lang="en-US" sz="1350" dirty="0"/>
              <a:t>Since the features B and S was found out to be the top features based on PCA, it can be observed that at K = 2, x-axis = B, and y-axis = S, the two clusters merge with each other.</a:t>
            </a:r>
          </a:p>
        </p:txBody>
      </p:sp>
      <p:pic>
        <p:nvPicPr>
          <p:cNvPr id="1026" name="Picture 2"/>
          <p:cNvPicPr>
            <a:picLocks noChangeAspect="1" noChangeArrowheads="1"/>
          </p:cNvPicPr>
          <p:nvPr/>
        </p:nvPicPr>
        <p:blipFill>
          <a:blip r:embed="rId2" cstate="print"/>
          <a:srcRect/>
          <a:stretch>
            <a:fillRect/>
          </a:stretch>
        </p:blipFill>
        <p:spPr bwMode="auto">
          <a:xfrm>
            <a:off x="4024896" y="1771157"/>
            <a:ext cx="4803097" cy="3298830"/>
          </a:xfrm>
          <a:prstGeom prst="rect">
            <a:avLst/>
          </a:prstGeom>
          <a:noFill/>
          <a:ln w="9525">
            <a:noFill/>
            <a:miter lim="800000"/>
            <a:headEnd/>
            <a:tailEnd/>
          </a:ln>
        </p:spPr>
      </p:pic>
    </p:spTree>
    <p:extLst>
      <p:ext uri="{BB962C8B-B14F-4D97-AF65-F5344CB8AC3E}">
        <p14:creationId xmlns:p14="http://schemas.microsoft.com/office/powerpoint/2010/main" val="15993851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 </a:t>
            </a:r>
          </a:p>
        </p:txBody>
      </p:sp>
      <p:sp>
        <p:nvSpPr>
          <p:cNvPr id="249" name="Shape 249"/>
          <p:cNvSpPr txBox="1">
            <a:spLocks noGrp="1"/>
          </p:cNvSpPr>
          <p:nvPr>
            <p:ph type="body" idx="1"/>
          </p:nvPr>
        </p:nvSpPr>
        <p:spPr>
          <a:xfrm>
            <a:off x="471900" y="1919075"/>
            <a:ext cx="3898394" cy="2710200"/>
          </a:xfrm>
          <a:prstGeom prst="rect">
            <a:avLst/>
          </a:prstGeom>
        </p:spPr>
        <p:txBody>
          <a:bodyPr lIns="91425" tIns="91425" rIns="91425" bIns="91425" anchor="t" anchorCtr="0">
            <a:noAutofit/>
          </a:bodyPr>
          <a:lstStyle/>
          <a:p>
            <a:pPr lvl="0">
              <a:spcBef>
                <a:spcPts val="0"/>
              </a:spcBef>
              <a:buNone/>
            </a:pPr>
            <a:r>
              <a:rPr lang="en" dirty="0"/>
              <a:t>From different tested clusters, k = 2 shows different clustered data</a:t>
            </a:r>
          </a:p>
        </p:txBody>
      </p:sp>
      <p:pic>
        <p:nvPicPr>
          <p:cNvPr id="250" name="Shape 250"/>
          <p:cNvPicPr preferRelativeResize="0"/>
          <p:nvPr/>
        </p:nvPicPr>
        <p:blipFill>
          <a:blip r:embed="rId3">
            <a:alphaModFix/>
          </a:blip>
          <a:stretch>
            <a:fillRect/>
          </a:stretch>
        </p:blipFill>
        <p:spPr>
          <a:xfrm>
            <a:off x="4394606" y="1814468"/>
            <a:ext cx="4554272" cy="3060091"/>
          </a:xfrm>
          <a:prstGeom prst="rect">
            <a:avLst/>
          </a:prstGeom>
          <a:noFill/>
          <a:ln>
            <a:noFill/>
          </a:ln>
        </p:spPr>
      </p:pic>
    </p:spTree>
  </p:cSld>
  <p:clrMapOvr>
    <a:masterClrMapping/>
  </p:clrMapOvr>
  <p:transition spd="slow">
    <p:cut/>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sz="2700" dirty="0"/>
              <a:t>K-means Clustering: Diabetic Retinopathy</a:t>
            </a:r>
          </a:p>
        </p:txBody>
      </p:sp>
      <p:sp>
        <p:nvSpPr>
          <p:cNvPr id="3" name="Content Placeholder 2"/>
          <p:cNvSpPr>
            <a:spLocks noGrp="1"/>
          </p:cNvSpPr>
          <p:nvPr>
            <p:ph type="body" idx="1"/>
          </p:nvPr>
        </p:nvSpPr>
        <p:spPr>
          <a:xfrm>
            <a:off x="471900" y="1919075"/>
            <a:ext cx="3555494" cy="2710200"/>
          </a:xfrm>
        </p:spPr>
        <p:txBody>
          <a:bodyPr>
            <a:normAutofit/>
          </a:bodyPr>
          <a:lstStyle/>
          <a:p>
            <a:r>
              <a:rPr lang="en-US" sz="1350" dirty="0"/>
              <a:t>The solution to this is that the clusters where displayed in a higher-dimension plot to fully separate each clusters.</a:t>
            </a:r>
          </a:p>
        </p:txBody>
      </p:sp>
      <p:pic>
        <p:nvPicPr>
          <p:cNvPr id="3074" name="Picture 2"/>
          <p:cNvPicPr>
            <a:picLocks noChangeAspect="1" noChangeArrowheads="1"/>
          </p:cNvPicPr>
          <p:nvPr/>
        </p:nvPicPr>
        <p:blipFill>
          <a:blip r:embed="rId3" cstate="print"/>
          <a:srcRect/>
          <a:stretch>
            <a:fillRect/>
          </a:stretch>
        </p:blipFill>
        <p:spPr bwMode="auto">
          <a:xfrm>
            <a:off x="4491317" y="1980503"/>
            <a:ext cx="4114800" cy="2826099"/>
          </a:xfrm>
          <a:prstGeom prst="rect">
            <a:avLst/>
          </a:prstGeom>
          <a:noFill/>
          <a:ln w="9525">
            <a:noFill/>
            <a:miter lim="800000"/>
            <a:headEnd/>
            <a:tailEnd/>
          </a:ln>
        </p:spPr>
      </p:pic>
    </p:spTree>
    <p:extLst>
      <p:ext uri="{BB962C8B-B14F-4D97-AF65-F5344CB8AC3E}">
        <p14:creationId xmlns:p14="http://schemas.microsoft.com/office/powerpoint/2010/main" val="136161211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Shape 255"/>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a:t>
            </a:r>
          </a:p>
        </p:txBody>
      </p:sp>
      <p:sp>
        <p:nvSpPr>
          <p:cNvPr id="256" name="Shape 256"/>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a:p>
        </p:txBody>
      </p:sp>
      <p:graphicFrame>
        <p:nvGraphicFramePr>
          <p:cNvPr id="257" name="Shape 257"/>
          <p:cNvGraphicFramePr/>
          <p:nvPr/>
        </p:nvGraphicFramePr>
        <p:xfrm>
          <a:off x="1394300" y="2432775"/>
          <a:ext cx="5943600" cy="883920"/>
        </p:xfrm>
        <a:graphic>
          <a:graphicData uri="http://schemas.openxmlformats.org/drawingml/2006/table">
            <a:tbl>
              <a:tblPr>
                <a:noFill/>
                <a:tableStyleId>{D664709A-3E04-478C-BA8F-562805DED5A3}</a:tableStyleId>
              </a:tblPr>
              <a:tblGrid>
                <a:gridCol w="2971800"/>
                <a:gridCol w="2971800"/>
              </a:tblGrid>
              <a:tr h="0">
                <a:tc>
                  <a:txBody>
                    <a:bodyPr/>
                    <a:lstStyle/>
                    <a:p>
                      <a:pPr lvl="0" rtl="0">
                        <a:spcBef>
                          <a:spcPts val="0"/>
                        </a:spcBef>
                        <a:buNone/>
                      </a:pPr>
                      <a:r>
                        <a:rPr lang="en" sz="1100"/>
                        <a:t>Cluster</a:t>
                      </a:r>
                    </a:p>
                  </a:txBody>
                  <a:tcPr marL="63500" marR="63500" marT="63500" marB="63500"/>
                </a:tc>
                <a:tc>
                  <a:txBody>
                    <a:bodyPr/>
                    <a:lstStyle/>
                    <a:p>
                      <a:pPr lvl="0" rtl="0">
                        <a:spcBef>
                          <a:spcPts val="0"/>
                        </a:spcBef>
                        <a:buNone/>
                      </a:pPr>
                      <a:r>
                        <a:rPr lang="en" sz="1100"/>
                        <a:t>Number of samples</a:t>
                      </a:r>
                    </a:p>
                  </a:txBody>
                  <a:tcPr marL="63500" marR="63500" marT="63500" marB="63500"/>
                </a:tc>
              </a:tr>
              <a:tr h="0">
                <a:tc>
                  <a:txBody>
                    <a:bodyPr/>
                    <a:lstStyle/>
                    <a:p>
                      <a:pPr lvl="0" rtl="0">
                        <a:spcBef>
                          <a:spcPts val="0"/>
                        </a:spcBef>
                        <a:buNone/>
                      </a:pPr>
                      <a:r>
                        <a:rPr lang="en" sz="1100"/>
                        <a:t>0</a:t>
                      </a:r>
                    </a:p>
                  </a:txBody>
                  <a:tcPr marL="63500" marR="63500" marT="63500" marB="63500"/>
                </a:tc>
                <a:tc>
                  <a:txBody>
                    <a:bodyPr/>
                    <a:lstStyle/>
                    <a:p>
                      <a:pPr lvl="0" rtl="0">
                        <a:spcBef>
                          <a:spcPts val="0"/>
                        </a:spcBef>
                        <a:buNone/>
                      </a:pPr>
                      <a:r>
                        <a:rPr lang="en" sz="1100"/>
                        <a:t>292</a:t>
                      </a:r>
                    </a:p>
                  </a:txBody>
                  <a:tcPr marL="63500" marR="63500" marT="63500" marB="63500"/>
                </a:tc>
              </a:tr>
              <a:tr h="0">
                <a:tc>
                  <a:txBody>
                    <a:bodyPr/>
                    <a:lstStyle/>
                    <a:p>
                      <a:pPr lvl="0" rtl="0">
                        <a:spcBef>
                          <a:spcPts val="0"/>
                        </a:spcBef>
                        <a:buNone/>
                      </a:pPr>
                      <a:r>
                        <a:rPr lang="en" sz="1100"/>
                        <a:t>1</a:t>
                      </a:r>
                    </a:p>
                  </a:txBody>
                  <a:tcPr marL="63500" marR="63500" marT="63500" marB="63500"/>
                </a:tc>
                <a:tc>
                  <a:txBody>
                    <a:bodyPr/>
                    <a:lstStyle/>
                    <a:p>
                      <a:pPr lvl="0" rtl="0">
                        <a:spcBef>
                          <a:spcPts val="0"/>
                        </a:spcBef>
                        <a:buNone/>
                      </a:pPr>
                      <a:r>
                        <a:rPr lang="en" sz="1100"/>
                        <a:t>859</a:t>
                      </a:r>
                    </a:p>
                  </a:txBody>
                  <a:tcPr marL="63500" marR="63500" marT="63500" marB="63500"/>
                </a:tc>
              </a:tr>
            </a:tbl>
          </a:graphicData>
        </a:graphic>
      </p:graphicFrame>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79" name="Shape 79"/>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Machine Learning Techniques</a:t>
            </a:r>
          </a:p>
        </p:txBody>
      </p:sp>
      <p:sp>
        <p:nvSpPr>
          <p:cNvPr id="80" name="Shape 80"/>
          <p:cNvSpPr txBox="1">
            <a:spLocks noGrp="1"/>
          </p:cNvSpPr>
          <p:nvPr>
            <p:ph type="body" idx="1"/>
          </p:nvPr>
        </p:nvSpPr>
        <p:spPr>
          <a:xfrm>
            <a:off x="471900" y="1620700"/>
            <a:ext cx="8222100" cy="2710200"/>
          </a:xfrm>
          <a:prstGeom prst="rect">
            <a:avLst/>
          </a:prstGeom>
        </p:spPr>
        <p:txBody>
          <a:bodyPr lIns="91425" tIns="91425" rIns="91425" bIns="91425" anchor="t" anchorCtr="0">
            <a:noAutofit/>
          </a:bodyPr>
          <a:lstStyle/>
          <a:p>
            <a:pPr marL="457200" lvl="0" indent="-228600" rtl="0">
              <a:spcBef>
                <a:spcPts val="0"/>
              </a:spcBef>
            </a:pPr>
            <a:r>
              <a:rPr lang="en" sz="1800" dirty="0"/>
              <a:t>Milestone 1</a:t>
            </a:r>
          </a:p>
          <a:p>
            <a:pPr marL="914400" lvl="1" indent="-228600" rtl="0">
              <a:spcBef>
                <a:spcPts val="0"/>
              </a:spcBef>
            </a:pPr>
            <a:r>
              <a:rPr lang="en" sz="1800" dirty="0"/>
              <a:t>Complete Feature Set, Forward Search, Backward Elimination, PCA.</a:t>
            </a:r>
          </a:p>
          <a:p>
            <a:pPr marL="1371600" lvl="2" indent="-228600" rtl="0">
              <a:spcBef>
                <a:spcPts val="0"/>
              </a:spcBef>
            </a:pPr>
            <a:r>
              <a:rPr lang="en" sz="1800" dirty="0"/>
              <a:t>kNN (k = 1, 3, 5, 7 ,9)</a:t>
            </a:r>
          </a:p>
          <a:p>
            <a:pPr marL="1371600" lvl="2" indent="-228600" rtl="0">
              <a:spcBef>
                <a:spcPts val="0"/>
              </a:spcBef>
            </a:pPr>
            <a:r>
              <a:rPr lang="en" sz="1800" dirty="0"/>
              <a:t>Decision Trees</a:t>
            </a:r>
          </a:p>
          <a:p>
            <a:pPr marL="1371600" lvl="2" indent="-228600" rtl="0">
              <a:spcBef>
                <a:spcPts val="0"/>
              </a:spcBef>
            </a:pPr>
            <a:r>
              <a:rPr lang="en" sz="1800" dirty="0"/>
              <a:t>Bayesian </a:t>
            </a:r>
            <a:r>
              <a:rPr lang="en" sz="1800" dirty="0" smtClean="0"/>
              <a:t>Network</a:t>
            </a:r>
          </a:p>
          <a:p>
            <a:pPr marL="1371600" lvl="2" indent="-228600" rtl="0">
              <a:spcBef>
                <a:spcPts val="0"/>
              </a:spcBef>
            </a:pPr>
            <a:r>
              <a:rPr lang="en" dirty="0" smtClean="0"/>
              <a:t>MLP</a:t>
            </a:r>
          </a:p>
          <a:p>
            <a:pPr marL="1371600" lvl="2" indent="-228600" rtl="0">
              <a:spcBef>
                <a:spcPts val="0"/>
              </a:spcBef>
            </a:pPr>
            <a:r>
              <a:rPr lang="en" sz="1800" dirty="0" smtClean="0"/>
              <a:t>SVM</a:t>
            </a:r>
            <a:endParaRPr lang="en" sz="1800" dirty="0"/>
          </a:p>
          <a:p>
            <a:pPr marL="457200" lvl="0" indent="-228600" rtl="0">
              <a:spcBef>
                <a:spcPts val="0"/>
              </a:spcBef>
            </a:pPr>
            <a:r>
              <a:rPr lang="en" sz="1800" dirty="0"/>
              <a:t>Milestone 2</a:t>
            </a:r>
          </a:p>
          <a:p>
            <a:pPr marL="914400" lvl="1" indent="-228600" rtl="0">
              <a:spcBef>
                <a:spcPts val="0"/>
              </a:spcBef>
            </a:pPr>
            <a:r>
              <a:rPr lang="en" sz="1800" dirty="0"/>
              <a:t>k-Means Clustering </a:t>
            </a:r>
          </a:p>
          <a:p>
            <a:pPr marL="914400" lvl="1" indent="-228600" rtl="0">
              <a:spcBef>
                <a:spcPts val="0"/>
              </a:spcBef>
            </a:pPr>
            <a:r>
              <a:rPr lang="en" sz="1800" dirty="0"/>
              <a:t>SOM </a:t>
            </a:r>
          </a:p>
          <a:p>
            <a:pPr marL="0" lvl="0" indent="0" rtl="0">
              <a:spcBef>
                <a:spcPts val="0"/>
              </a:spcBef>
              <a:buNone/>
            </a:pPr>
            <a:endParaRPr sz="1000" dirty="0"/>
          </a:p>
        </p:txBody>
      </p:sp>
    </p:spTree>
  </p:cSld>
  <p:clrMapOvr>
    <a:masterClrMapping/>
  </p:clrMapOvr>
  <p:transition spd="slow">
    <p:cut/>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Shape 262"/>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k-Means Clustering: Diabetic Retinopathy</a:t>
            </a:r>
          </a:p>
        </p:txBody>
      </p:sp>
      <p:sp>
        <p:nvSpPr>
          <p:cNvPr id="263" name="Shape 263"/>
          <p:cNvSpPr txBox="1">
            <a:spLocks noGrp="1"/>
          </p:cNvSpPr>
          <p:nvPr>
            <p:ph type="body" idx="1"/>
          </p:nvPr>
        </p:nvSpPr>
        <p:spPr>
          <a:prstGeom prst="rect">
            <a:avLst/>
          </a:prstGeom>
        </p:spPr>
        <p:txBody>
          <a:bodyPr lIns="91425" tIns="91425" rIns="91425" bIns="91425" anchor="t" anchorCtr="0">
            <a:noAutofit/>
          </a:bodyPr>
          <a:lstStyle/>
          <a:p>
            <a:pPr marL="457200" lvl="0" indent="-228600" rtl="0">
              <a:spcBef>
                <a:spcPts val="0"/>
              </a:spcBef>
              <a:buChar char="-"/>
            </a:pPr>
            <a:r>
              <a:rPr lang="en"/>
              <a:t>Cluster 2 was chosen because both clusters were distinguishable from one another</a:t>
            </a:r>
          </a:p>
          <a:p>
            <a:pPr marL="457200" lvl="0" indent="-228600">
              <a:spcBef>
                <a:spcPts val="0"/>
              </a:spcBef>
              <a:buChar char="-"/>
            </a:pPr>
            <a:r>
              <a:rPr lang="en"/>
              <a:t>Both clustered data may be separated, however, the centroids of these two are similar that at some point, samples cannot be differentiated from one another</a:t>
            </a:r>
          </a:p>
        </p:txBody>
      </p:sp>
    </p:spTree>
  </p:cSld>
  <p:clrMapOvr>
    <a:masterClrMapping/>
  </p:clrMapOvr>
  <p:transition spd="slow">
    <p:cut/>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Shape 268"/>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dirty="0" smtClean="0"/>
              <a:t>SOM</a:t>
            </a:r>
            <a:r>
              <a:rPr lang="en" dirty="0"/>
              <a:t>: Diabetic Retinopathy</a:t>
            </a:r>
          </a:p>
        </p:txBody>
      </p:sp>
      <p:sp>
        <p:nvSpPr>
          <p:cNvPr id="269" name="Shape 269"/>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endParaRPr dirty="0"/>
          </a:p>
        </p:txBody>
      </p:sp>
      <p:pic>
        <p:nvPicPr>
          <p:cNvPr id="4" name="image48.png"/>
          <p:cNvPicPr/>
          <p:nvPr/>
        </p:nvPicPr>
        <p:blipFill>
          <a:blip r:embed="rId3"/>
          <a:srcRect/>
          <a:stretch>
            <a:fillRect/>
          </a:stretch>
        </p:blipFill>
        <p:spPr>
          <a:xfrm>
            <a:off x="0" y="1701051"/>
            <a:ext cx="4545106" cy="3415553"/>
          </a:xfrm>
          <a:prstGeom prst="rect">
            <a:avLst/>
          </a:prstGeom>
          <a:ln/>
        </p:spPr>
      </p:pic>
      <p:sp>
        <p:nvSpPr>
          <p:cNvPr id="2" name="TextBox 1"/>
          <p:cNvSpPr txBox="1"/>
          <p:nvPr/>
        </p:nvSpPr>
        <p:spPr>
          <a:xfrm>
            <a:off x="5543777" y="4624778"/>
            <a:ext cx="2260555" cy="523220"/>
          </a:xfrm>
          <a:prstGeom prst="rect">
            <a:avLst/>
          </a:prstGeom>
          <a:noFill/>
        </p:spPr>
        <p:txBody>
          <a:bodyPr wrap="none" rtlCol="0">
            <a:spAutoFit/>
          </a:bodyPr>
          <a:lstStyle/>
          <a:p>
            <a:r>
              <a:rPr lang="en-US" b="1" dirty="0" smtClean="0"/>
              <a:t>Scatter Plot and SOM: </a:t>
            </a:r>
          </a:p>
          <a:p>
            <a:r>
              <a:rPr lang="en-US" b="1" dirty="0" smtClean="0"/>
              <a:t>1,000 </a:t>
            </a:r>
            <a:r>
              <a:rPr lang="en-US" b="1" dirty="0"/>
              <a:t>Training </a:t>
            </a:r>
            <a:r>
              <a:rPr lang="en-US" b="1" dirty="0" smtClean="0"/>
              <a:t>Rounds  </a:t>
            </a:r>
            <a:endParaRPr lang="en-PH" dirty="0"/>
          </a:p>
        </p:txBody>
      </p:sp>
      <p:pic>
        <p:nvPicPr>
          <p:cNvPr id="6" name="image39.png"/>
          <p:cNvPicPr/>
          <p:nvPr/>
        </p:nvPicPr>
        <p:blipFill>
          <a:blip r:embed="rId4"/>
          <a:srcRect/>
          <a:stretch>
            <a:fillRect/>
          </a:stretch>
        </p:blipFill>
        <p:spPr>
          <a:xfrm>
            <a:off x="4545106" y="1680881"/>
            <a:ext cx="4444890" cy="2966925"/>
          </a:xfrm>
          <a:prstGeom prst="rect">
            <a:avLst/>
          </a:prstGeom>
          <a:ln/>
        </p:spPr>
      </p:pic>
    </p:spTree>
  </p:cSld>
  <p:clrMapOvr>
    <a:masterClrMapping/>
  </p:clrMapOvr>
  <p:transition spd="slow">
    <p:cut/>
  </p:transition>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smtClean="0"/>
              <a:t>SOM</a:t>
            </a:r>
            <a:r>
              <a:rPr lang="en" dirty="0"/>
              <a:t>: Diabetic Retinopathy</a:t>
            </a:r>
            <a:endParaRPr lang="en-PH" dirty="0"/>
          </a:p>
        </p:txBody>
      </p:sp>
      <p:sp>
        <p:nvSpPr>
          <p:cNvPr id="3" name="Text Placeholder 2"/>
          <p:cNvSpPr>
            <a:spLocks noGrp="1"/>
          </p:cNvSpPr>
          <p:nvPr>
            <p:ph type="body" idx="1"/>
          </p:nvPr>
        </p:nvSpPr>
        <p:spPr/>
        <p:txBody>
          <a:bodyPr/>
          <a:lstStyle/>
          <a:p>
            <a:endParaRPr lang="en-PH"/>
          </a:p>
        </p:txBody>
      </p:sp>
      <p:pic>
        <p:nvPicPr>
          <p:cNvPr id="4" name="image53.png"/>
          <p:cNvPicPr/>
          <p:nvPr/>
        </p:nvPicPr>
        <p:blipFill>
          <a:blip r:embed="rId2"/>
          <a:srcRect/>
          <a:stretch>
            <a:fillRect/>
          </a:stretch>
        </p:blipFill>
        <p:spPr>
          <a:xfrm>
            <a:off x="0" y="1694329"/>
            <a:ext cx="4397188" cy="3449171"/>
          </a:xfrm>
          <a:prstGeom prst="rect">
            <a:avLst/>
          </a:prstGeom>
          <a:ln/>
        </p:spPr>
      </p:pic>
      <p:sp>
        <p:nvSpPr>
          <p:cNvPr id="5" name="TextBox 4"/>
          <p:cNvSpPr txBox="1"/>
          <p:nvPr/>
        </p:nvSpPr>
        <p:spPr>
          <a:xfrm>
            <a:off x="5600699" y="4624778"/>
            <a:ext cx="2250937" cy="523220"/>
          </a:xfrm>
          <a:prstGeom prst="rect">
            <a:avLst/>
          </a:prstGeom>
          <a:noFill/>
        </p:spPr>
        <p:txBody>
          <a:bodyPr wrap="none" rtlCol="0">
            <a:spAutoFit/>
          </a:bodyPr>
          <a:lstStyle/>
          <a:p>
            <a:r>
              <a:rPr lang="en-US" b="1" dirty="0"/>
              <a:t>Scatter Plot </a:t>
            </a:r>
            <a:r>
              <a:rPr lang="en-US" b="1" dirty="0" smtClean="0"/>
              <a:t>and SOM-</a:t>
            </a:r>
          </a:p>
          <a:p>
            <a:r>
              <a:rPr lang="en-US" b="1" dirty="0" smtClean="0"/>
              <a:t>10,000 </a:t>
            </a:r>
            <a:r>
              <a:rPr lang="en-US" b="1" dirty="0"/>
              <a:t>Training Rounds</a:t>
            </a:r>
            <a:endParaRPr lang="en-PH" dirty="0"/>
          </a:p>
        </p:txBody>
      </p:sp>
      <p:pic>
        <p:nvPicPr>
          <p:cNvPr id="7" name="image15.png"/>
          <p:cNvPicPr/>
          <p:nvPr/>
        </p:nvPicPr>
        <p:blipFill>
          <a:blip r:embed="rId3"/>
          <a:srcRect/>
          <a:stretch>
            <a:fillRect/>
          </a:stretch>
        </p:blipFill>
        <p:spPr>
          <a:xfrm>
            <a:off x="4397188" y="1694329"/>
            <a:ext cx="4746812" cy="2930449"/>
          </a:xfrm>
          <a:prstGeom prst="rect">
            <a:avLst/>
          </a:prstGeom>
          <a:ln/>
        </p:spPr>
      </p:pic>
    </p:spTree>
    <p:extLst>
      <p:ext uri="{BB962C8B-B14F-4D97-AF65-F5344CB8AC3E}">
        <p14:creationId xmlns:p14="http://schemas.microsoft.com/office/powerpoint/2010/main" val="98590317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 dirty="0"/>
              <a:t>SOM: Diabetic Retinopathy</a:t>
            </a:r>
            <a:endParaRPr lang="en-PH" dirty="0"/>
          </a:p>
        </p:txBody>
      </p:sp>
      <p:sp>
        <p:nvSpPr>
          <p:cNvPr id="3" name="Text Placeholder 2"/>
          <p:cNvSpPr>
            <a:spLocks noGrp="1"/>
          </p:cNvSpPr>
          <p:nvPr>
            <p:ph type="body" idx="1"/>
          </p:nvPr>
        </p:nvSpPr>
        <p:spPr/>
        <p:txBody>
          <a:bodyPr/>
          <a:lstStyle/>
          <a:p>
            <a:endParaRPr lang="en-PH"/>
          </a:p>
        </p:txBody>
      </p:sp>
      <p:pic>
        <p:nvPicPr>
          <p:cNvPr id="4" name="image38.png"/>
          <p:cNvPicPr/>
          <p:nvPr/>
        </p:nvPicPr>
        <p:blipFill>
          <a:blip r:embed="rId2"/>
          <a:srcRect/>
          <a:stretch>
            <a:fillRect/>
          </a:stretch>
        </p:blipFill>
        <p:spPr>
          <a:xfrm>
            <a:off x="-1" y="1690475"/>
            <a:ext cx="4403913" cy="3453025"/>
          </a:xfrm>
          <a:prstGeom prst="rect">
            <a:avLst/>
          </a:prstGeom>
          <a:ln/>
        </p:spPr>
      </p:pic>
      <p:pic>
        <p:nvPicPr>
          <p:cNvPr id="5" name="image12.png"/>
          <p:cNvPicPr/>
          <p:nvPr/>
        </p:nvPicPr>
        <p:blipFill>
          <a:blip r:embed="rId3"/>
          <a:srcRect/>
          <a:stretch>
            <a:fillRect/>
          </a:stretch>
        </p:blipFill>
        <p:spPr>
          <a:xfrm>
            <a:off x="4403912" y="1690475"/>
            <a:ext cx="4761989" cy="2854631"/>
          </a:xfrm>
          <a:prstGeom prst="rect">
            <a:avLst/>
          </a:prstGeom>
          <a:ln/>
        </p:spPr>
      </p:pic>
      <p:sp>
        <p:nvSpPr>
          <p:cNvPr id="6" name="TextBox 5"/>
          <p:cNvSpPr txBox="1"/>
          <p:nvPr/>
        </p:nvSpPr>
        <p:spPr>
          <a:xfrm>
            <a:off x="5684284" y="4624778"/>
            <a:ext cx="2201244" cy="523220"/>
          </a:xfrm>
          <a:prstGeom prst="rect">
            <a:avLst/>
          </a:prstGeom>
          <a:noFill/>
        </p:spPr>
        <p:txBody>
          <a:bodyPr wrap="none" rtlCol="0">
            <a:spAutoFit/>
          </a:bodyPr>
          <a:lstStyle/>
          <a:p>
            <a:r>
              <a:rPr lang="en-US" b="1" dirty="0" smtClean="0"/>
              <a:t>Scatter Plot and SOM – </a:t>
            </a:r>
          </a:p>
          <a:p>
            <a:r>
              <a:rPr lang="en-US" b="1" dirty="0" smtClean="0"/>
              <a:t>15,000 </a:t>
            </a:r>
            <a:r>
              <a:rPr lang="en-US" b="1" dirty="0"/>
              <a:t>Training Rounds</a:t>
            </a:r>
            <a:endParaRPr lang="en-PH" dirty="0"/>
          </a:p>
        </p:txBody>
      </p:sp>
    </p:spTree>
    <p:extLst>
      <p:ext uri="{BB962C8B-B14F-4D97-AF65-F5344CB8AC3E}">
        <p14:creationId xmlns:p14="http://schemas.microsoft.com/office/powerpoint/2010/main" val="291058507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Discussion Of Results</a:t>
            </a:r>
            <a:endParaRPr lang="en-PH" dirty="0"/>
          </a:p>
        </p:txBody>
      </p:sp>
      <p:sp>
        <p:nvSpPr>
          <p:cNvPr id="3" name="Text Placeholder 2"/>
          <p:cNvSpPr>
            <a:spLocks noGrp="1"/>
          </p:cNvSpPr>
          <p:nvPr>
            <p:ph type="body" idx="1"/>
          </p:nvPr>
        </p:nvSpPr>
        <p:spPr/>
        <p:txBody>
          <a:bodyPr/>
          <a:lstStyle/>
          <a:p>
            <a:pPr marL="285750" indent="-285750">
              <a:buFont typeface="Arial" panose="020B0604020202020204" pitchFamily="34" charset="0"/>
              <a:buChar char="•"/>
            </a:pPr>
            <a:r>
              <a:rPr lang="en-US" dirty="0" smtClean="0"/>
              <a:t>All </a:t>
            </a:r>
            <a:r>
              <a:rPr lang="en-US" dirty="0"/>
              <a:t>of the information here were taken at jitter set to a minimum producing a 10x10 SOM map with clear, specific, and distinct nodes that allows the classification of each sample more precise and accurate. </a:t>
            </a:r>
            <a:endParaRPr lang="en-US" dirty="0" smtClean="0"/>
          </a:p>
          <a:p>
            <a:pPr marL="285750" indent="-285750">
              <a:buFont typeface="Arial" panose="020B0604020202020204" pitchFamily="34" charset="0"/>
              <a:buChar char="•"/>
            </a:pPr>
            <a:r>
              <a:rPr lang="en-US" dirty="0" smtClean="0"/>
              <a:t>Although </a:t>
            </a:r>
            <a:r>
              <a:rPr lang="en-US" dirty="0"/>
              <a:t>the actual relationship between each node were not discussed, this still shows a limited display of the SOM of diabetes.</a:t>
            </a:r>
            <a:endParaRPr lang="en-PH" dirty="0"/>
          </a:p>
          <a:p>
            <a:endParaRPr lang="en-PH" dirty="0"/>
          </a:p>
        </p:txBody>
      </p:sp>
    </p:spTree>
    <p:extLst>
      <p:ext uri="{BB962C8B-B14F-4D97-AF65-F5344CB8AC3E}">
        <p14:creationId xmlns:p14="http://schemas.microsoft.com/office/powerpoint/2010/main" val="37473134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4"/>
        <p:cNvGrpSpPr/>
        <p:nvPr/>
      </p:nvGrpSpPr>
      <p:grpSpPr>
        <a:xfrm>
          <a:off x="0" y="0"/>
          <a:ext cx="0" cy="0"/>
          <a:chOff x="0" y="0"/>
          <a:chExt cx="0" cy="0"/>
        </a:xfrm>
      </p:grpSpPr>
      <p:sp>
        <p:nvSpPr>
          <p:cNvPr id="85" name="Shape 85"/>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r>
              <a:rPr lang="en"/>
              <a:t>Milestone 1</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Shape 90"/>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91" name="Shape 91"/>
          <p:cNvSpPr txBox="1">
            <a:spLocks noGrp="1"/>
          </p:cNvSpPr>
          <p:nvPr>
            <p:ph type="body" idx="1"/>
          </p:nvPr>
        </p:nvSpPr>
        <p:spPr>
          <a:prstGeom prst="rect">
            <a:avLst/>
          </a:prstGeom>
        </p:spPr>
        <p:txBody>
          <a:bodyPr lIns="91425" tIns="91425" rIns="91425" bIns="91425" anchor="t" anchorCtr="0">
            <a:noAutofit/>
          </a:bodyPr>
          <a:lstStyle/>
          <a:p>
            <a:pPr marL="457200" lvl="0" indent="-330200" rtl="0">
              <a:spcBef>
                <a:spcPts val="0"/>
              </a:spcBef>
              <a:buClr>
                <a:srgbClr val="666666"/>
              </a:buClr>
              <a:buSzPct val="100000"/>
              <a:buAutoNum type="alphaUcPeriod"/>
            </a:pPr>
            <a:r>
              <a:rPr lang="en" sz="1600" dirty="0"/>
              <a:t>Dataset Building and Normalization</a:t>
            </a:r>
          </a:p>
          <a:p>
            <a:pPr marL="914400" lvl="1" indent="-330200" rtl="0">
              <a:spcBef>
                <a:spcPts val="0"/>
              </a:spcBef>
              <a:spcAft>
                <a:spcPts val="0"/>
              </a:spcAft>
              <a:buClr>
                <a:srgbClr val="666666"/>
              </a:buClr>
              <a:buSzPct val="100000"/>
              <a:buAutoNum type="arabicPeriod"/>
            </a:pPr>
            <a:r>
              <a:rPr lang="en" sz="1600" dirty="0"/>
              <a:t>Source of Dataset: UCI Machine Learning Repository</a:t>
            </a:r>
          </a:p>
          <a:p>
            <a:pPr marL="914400" lvl="1" indent="-330200" rtl="0">
              <a:spcBef>
                <a:spcPts val="0"/>
              </a:spcBef>
              <a:spcAft>
                <a:spcPts val="0"/>
              </a:spcAft>
              <a:buClr>
                <a:srgbClr val="666666"/>
              </a:buClr>
              <a:buSzPct val="100000"/>
              <a:buAutoNum type="arabicPeriod"/>
            </a:pPr>
            <a:r>
              <a:rPr lang="en" sz="1600" dirty="0"/>
              <a:t>Description of Dataset (include the number of original features and the sample size): </a:t>
            </a:r>
          </a:p>
          <a:p>
            <a:pPr marL="914400" lvl="0" indent="457200" rtl="0">
              <a:spcBef>
                <a:spcPts val="0"/>
              </a:spcBef>
              <a:spcAft>
                <a:spcPts val="0"/>
              </a:spcAft>
              <a:buNone/>
            </a:pPr>
            <a:r>
              <a:rPr lang="en" sz="1600" dirty="0"/>
              <a:t>This dataset contains a collection of spam emails from a set of individuals who have filed spam to the owner’s postmaster. Within the dataset, there exists a collection of non-spam emails as well. There are 4601 samples and 58 features.</a:t>
            </a:r>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prstGeom prst="rect">
            <a:avLst/>
          </a:prstGeom>
        </p:spPr>
        <p:txBody>
          <a:bodyPr lIns="91425" tIns="91425" rIns="91425" bIns="91425" anchor="b" anchorCtr="0">
            <a:noAutofit/>
          </a:bodyPr>
          <a:lstStyle/>
          <a:p>
            <a:pPr lvl="0">
              <a:spcBef>
                <a:spcPts val="0"/>
              </a:spcBef>
              <a:buNone/>
            </a:pPr>
            <a:r>
              <a:rPr lang="en"/>
              <a:t>Milestone 1: Spambase</a:t>
            </a:r>
          </a:p>
        </p:txBody>
      </p:sp>
      <p:sp>
        <p:nvSpPr>
          <p:cNvPr id="97" name="Shape 97"/>
          <p:cNvSpPr txBox="1">
            <a:spLocks noGrp="1"/>
          </p:cNvSpPr>
          <p:nvPr>
            <p:ph type="body" idx="1"/>
          </p:nvPr>
        </p:nvSpPr>
        <p:spPr>
          <a:prstGeom prst="rect">
            <a:avLst/>
          </a:prstGeom>
        </p:spPr>
        <p:txBody>
          <a:bodyPr lIns="91425" tIns="91425" rIns="91425" bIns="91425" anchor="t" anchorCtr="0">
            <a:noAutofit/>
          </a:bodyPr>
          <a:lstStyle/>
          <a:p>
            <a:pPr marL="457200" lvl="0" indent="0" rtl="0">
              <a:spcBef>
                <a:spcPts val="0"/>
              </a:spcBef>
              <a:spcAft>
                <a:spcPts val="0"/>
              </a:spcAft>
              <a:buNone/>
            </a:pPr>
            <a:r>
              <a:rPr lang="en" sz="1200" dirty="0" smtClean="0"/>
              <a:t>3. Name, Description and type of each feature. Include here if you had to normalize the feature, the reason for its normalization and the range of values (e.g. 0 to 1).</a:t>
            </a:r>
          </a:p>
          <a:p>
            <a:pPr marL="457200" lvl="0" indent="0" rtl="0">
              <a:spcBef>
                <a:spcPts val="0"/>
              </a:spcBef>
              <a:spcAft>
                <a:spcPts val="0"/>
              </a:spcAft>
              <a:buNone/>
            </a:pPr>
            <a:endParaRPr sz="1200" dirty="0"/>
          </a:p>
        </p:txBody>
      </p:sp>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PH" dirty="0" smtClean="0"/>
              <a:t>MILESTONE 1: </a:t>
            </a:r>
            <a:r>
              <a:rPr lang="en-PH" dirty="0" err="1" smtClean="0"/>
              <a:t>SPambase</a:t>
            </a:r>
            <a:endParaRPr lang="en-PH" dirty="0"/>
          </a:p>
        </p:txBody>
      </p:sp>
      <p:sp>
        <p:nvSpPr>
          <p:cNvPr id="3" name="Text Placeholder 2"/>
          <p:cNvSpPr>
            <a:spLocks noGrp="1"/>
          </p:cNvSpPr>
          <p:nvPr>
            <p:ph type="body" idx="1"/>
          </p:nvPr>
        </p:nvSpPr>
        <p:spPr/>
        <p:txBody>
          <a:bodyPr/>
          <a:lstStyle/>
          <a:p>
            <a:endParaRPr lang="en-PH" dirty="0"/>
          </a:p>
        </p:txBody>
      </p:sp>
      <p:graphicFrame>
        <p:nvGraphicFramePr>
          <p:cNvPr id="5" name="Table 4"/>
          <p:cNvGraphicFramePr>
            <a:graphicFrameLocks noGrp="1"/>
          </p:cNvGraphicFramePr>
          <p:nvPr>
            <p:extLst>
              <p:ext uri="{D42A27DB-BD31-4B8C-83A1-F6EECF244321}">
                <p14:modId xmlns:p14="http://schemas.microsoft.com/office/powerpoint/2010/main" val="201396858"/>
              </p:ext>
            </p:extLst>
          </p:nvPr>
        </p:nvGraphicFramePr>
        <p:xfrm>
          <a:off x="1490103" y="1506425"/>
          <a:ext cx="6257332" cy="3326800"/>
        </p:xfrm>
        <a:graphic>
          <a:graphicData uri="http://schemas.openxmlformats.org/drawingml/2006/table">
            <a:tbl>
              <a:tblPr>
                <a:tableStyleId>{059B8F6F-646D-46DF-AE40-8BDCF0375636}</a:tableStyleId>
              </a:tblPr>
              <a:tblGrid>
                <a:gridCol w="486794"/>
                <a:gridCol w="5770538"/>
              </a:tblGrid>
              <a:tr h="158208">
                <a:tc rowSpan="2">
                  <a:txBody>
                    <a:bodyPr/>
                    <a:lstStyle/>
                    <a:p>
                      <a:pPr algn="ctr" fontAlgn="ctr"/>
                      <a:r>
                        <a:rPr lang="en-PH" sz="900" u="none" strike="noStrike" dirty="0">
                          <a:effectLst/>
                        </a:rPr>
                        <a:t>A-AV</a:t>
                      </a:r>
                      <a:endParaRPr lang="en-PH" sz="900" b="1" i="0" u="none" strike="noStrike" dirty="0">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48 </a:t>
                      </a:r>
                      <a:r>
                        <a:rPr lang="en-PH" sz="1000" u="sng" strike="noStrike">
                          <a:effectLst/>
                        </a:rPr>
                        <a:t>continuous</a:t>
                      </a:r>
                      <a:r>
                        <a:rPr lang="en-PH" sz="1000" u="none" strike="noStrike">
                          <a:effectLst/>
                        </a:rPr>
                        <a:t> real [0,100] attributes of type word_freq_WORD</a:t>
                      </a:r>
                      <a:endParaRPr lang="en-PH" sz="1000" b="1" i="0" u="none" strike="noStrike">
                        <a:solidFill>
                          <a:srgbClr val="000000"/>
                        </a:solidFill>
                        <a:effectLst/>
                        <a:latin typeface="Arial" panose="020B0604020202020204" pitchFamily="34" charset="0"/>
                      </a:endParaRPr>
                    </a:p>
                  </a:txBody>
                  <a:tcPr marL="6085" marR="6085" marT="6085" marB="0" anchor="ctr"/>
                </a:tc>
              </a:tr>
              <a:tr h="444200">
                <a:tc vMerge="1">
                  <a:txBody>
                    <a:bodyPr/>
                    <a:lstStyle/>
                    <a:p>
                      <a:endParaRPr lang="en-PH"/>
                    </a:p>
                  </a:txBody>
                  <a:tcPr/>
                </a:tc>
                <a:tc>
                  <a:txBody>
                    <a:bodyPr/>
                    <a:lstStyle/>
                    <a:p>
                      <a:pPr algn="l" rtl="0" fontAlgn="ctr"/>
                      <a:r>
                        <a:rPr lang="en-PH" sz="1000" u="none" strike="noStrike">
                          <a:effectLst/>
                        </a:rPr>
                        <a:t>percentage of words in the e-mail that match WORD, i.e. 100 * (number of times the WORD appears in the e-mail) / total number of words in e-mail. A "word" in this case is any string of alphanumeric characters bounded by non-alphanumeric characters or end-of-string.</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AW-BB</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6 </a:t>
                      </a:r>
                      <a:r>
                        <a:rPr lang="en-PH" sz="1000" u="sng" strike="noStrike">
                          <a:effectLst/>
                        </a:rPr>
                        <a:t>continuous</a:t>
                      </a:r>
                      <a:r>
                        <a:rPr lang="en-PH" sz="1000" u="none" strike="noStrike">
                          <a:effectLst/>
                        </a:rPr>
                        <a:t> real [0,100] attributes of type char_freq_CHAR</a:t>
                      </a:r>
                      <a:endParaRPr lang="en-PH" sz="1000" b="1" i="0" u="none" strike="noStrike">
                        <a:solidFill>
                          <a:srgbClr val="000000"/>
                        </a:solidFill>
                        <a:effectLst/>
                        <a:latin typeface="Arial" panose="020B0604020202020204" pitchFamily="34" charset="0"/>
                      </a:endParaRPr>
                    </a:p>
                  </a:txBody>
                  <a:tcPr marL="6085" marR="6085" marT="6085" marB="0" anchor="ctr"/>
                </a:tc>
              </a:tr>
              <a:tr h="298161">
                <a:tc vMerge="1">
                  <a:txBody>
                    <a:bodyPr/>
                    <a:lstStyle/>
                    <a:p>
                      <a:endParaRPr lang="en-PH"/>
                    </a:p>
                  </a:txBody>
                  <a:tcPr/>
                </a:tc>
                <a:tc>
                  <a:txBody>
                    <a:bodyPr/>
                    <a:lstStyle/>
                    <a:p>
                      <a:pPr algn="l" rtl="0" fontAlgn="ctr"/>
                      <a:r>
                        <a:rPr lang="en-PH" sz="1000" u="none" strike="noStrike">
                          <a:effectLst/>
                        </a:rPr>
                        <a:t>percentage of characters in the e-mail that match CHAR, i.e. 100 * (number of CHAR occurences) / total characters in e-mail</a:t>
                      </a:r>
                      <a:endParaRPr lang="en-PH" sz="1000" b="0" i="0" u="none" strike="noStrike">
                        <a:solidFill>
                          <a:srgbClr val="000000"/>
                        </a:solidFill>
                        <a:effectLst/>
                        <a:latin typeface="Arial" panose="020B0604020202020204" pitchFamily="34" charset="0"/>
                      </a:endParaRPr>
                    </a:p>
                  </a:txBody>
                  <a:tcPr marL="6085" marR="6085" marT="6085" marB="0" anchor="ctr"/>
                </a:tc>
              </a:tr>
              <a:tr h="15212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fontAlgn="b"/>
                      <a:r>
                        <a:rPr lang="en-PH" sz="900" u="none" strike="noStrike">
                          <a:effectLst/>
                        </a:rPr>
                        <a:t> </a:t>
                      </a:r>
                      <a:endParaRPr lang="en-PH" sz="900" b="0" i="0" u="none" strike="noStrike">
                        <a:solidFill>
                          <a:srgbClr val="000000"/>
                        </a:solidFill>
                        <a:effectLst/>
                        <a:latin typeface="Calibri" panose="020F0502020204030204" pitchFamily="34" charset="0"/>
                      </a:endParaRPr>
                    </a:p>
                  </a:txBody>
                  <a:tcPr marL="6085" marR="6085" marT="6085" marB="0" anchor="b"/>
                </a:tc>
              </a:tr>
              <a:tr h="158208">
                <a:tc rowSpan="2">
                  <a:txBody>
                    <a:bodyPr/>
                    <a:lstStyle/>
                    <a:p>
                      <a:pPr algn="ctr" fontAlgn="ctr"/>
                      <a:r>
                        <a:rPr lang="en-PH" sz="900" u="none" strike="noStrike">
                          <a:effectLst/>
                        </a:rPr>
                        <a:t>BC</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a:t>
                      </a:r>
                      <a:r>
                        <a:rPr lang="en-PH" sz="1000" u="none" strike="noStrike">
                          <a:effectLst/>
                        </a:rPr>
                        <a:t> real [1,...] attribute of type capital_run_length_average</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average length of uninterrupted sequences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BD</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a:t>
                      </a:r>
                      <a:r>
                        <a:rPr lang="en-PH" sz="1000" u="none" strike="noStrike">
                          <a:effectLst/>
                        </a:rPr>
                        <a:t> integer [1,...] attribute of type capital_run_length_longest</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length of longest uninterrupted sequence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3">
                  <a:txBody>
                    <a:bodyPr/>
                    <a:lstStyle/>
                    <a:p>
                      <a:pPr algn="ctr" fontAlgn="ctr"/>
                      <a:r>
                        <a:rPr lang="en-PH" sz="900" u="none" strike="noStrike">
                          <a:effectLst/>
                        </a:rPr>
                        <a:t>BE</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continuous integer</a:t>
                      </a:r>
                      <a:r>
                        <a:rPr lang="en-PH" sz="1000" u="none" strike="noStrike">
                          <a:effectLst/>
                        </a:rPr>
                        <a:t> [1,...] attribute of type capital_run_length_total</a:t>
                      </a:r>
                      <a:endParaRPr lang="en-PH" sz="1000" b="1" i="0" u="none" strike="noStrike">
                        <a:solidFill>
                          <a:srgbClr val="000000"/>
                        </a:solidFill>
                        <a:effectLst/>
                        <a:latin typeface="Arial" panose="020B0604020202020204" pitchFamily="34" charset="0"/>
                      </a:endParaRPr>
                    </a:p>
                  </a:txBody>
                  <a:tcPr marL="6085" marR="6085" marT="6085" marB="0" anchor="ctr"/>
                </a:tc>
              </a:tr>
              <a:tr h="152123">
                <a:tc vMerge="1">
                  <a:txBody>
                    <a:bodyPr/>
                    <a:lstStyle/>
                    <a:p>
                      <a:endParaRPr lang="en-PH"/>
                    </a:p>
                  </a:txBody>
                  <a:tcPr/>
                </a:tc>
                <a:tc>
                  <a:txBody>
                    <a:bodyPr/>
                    <a:lstStyle/>
                    <a:p>
                      <a:pPr algn="l" rtl="0" fontAlgn="ctr"/>
                      <a:r>
                        <a:rPr lang="en-PH" sz="1000" u="none" strike="noStrike">
                          <a:effectLst/>
                        </a:rPr>
                        <a:t>sum of length of uninterrupted sequences of capital letters</a:t>
                      </a:r>
                      <a:endParaRPr lang="en-PH" sz="1000" b="0" i="0" u="none" strike="noStrike">
                        <a:solidFill>
                          <a:srgbClr val="000000"/>
                        </a:solidFill>
                        <a:effectLst/>
                        <a:latin typeface="Arial" panose="020B0604020202020204" pitchFamily="34" charset="0"/>
                      </a:endParaRPr>
                    </a:p>
                  </a:txBody>
                  <a:tcPr marL="6085" marR="6085" marT="6085" marB="0" anchor="ctr"/>
                </a:tc>
              </a:tr>
              <a:tr h="158208">
                <a:tc vMerge="1">
                  <a:txBody>
                    <a:bodyPr/>
                    <a:lstStyle/>
                    <a:p>
                      <a:endParaRPr lang="en-PH"/>
                    </a:p>
                  </a:txBody>
                  <a:tcPr/>
                </a:tc>
                <a:tc>
                  <a:txBody>
                    <a:bodyPr/>
                    <a:lstStyle/>
                    <a:p>
                      <a:pPr algn="l" rtl="0" fontAlgn="ctr"/>
                      <a:r>
                        <a:rPr lang="en-PH" sz="1000" u="none" strike="noStrike">
                          <a:effectLst/>
                        </a:rPr>
                        <a:t>total number of capital letters in the e-mail</a:t>
                      </a:r>
                      <a:endParaRPr lang="en-PH" sz="1000" b="0" i="0" u="none" strike="noStrike">
                        <a:solidFill>
                          <a:srgbClr val="000000"/>
                        </a:solidFill>
                        <a:effectLst/>
                        <a:latin typeface="Arial" panose="020B0604020202020204" pitchFamily="34" charset="0"/>
                      </a:endParaRPr>
                    </a:p>
                  </a:txBody>
                  <a:tcPr marL="6085" marR="6085" marT="6085" marB="0" anchor="ctr"/>
                </a:tc>
              </a:tr>
              <a:tr h="164293">
                <a:tc>
                  <a:txBody>
                    <a:bodyPr/>
                    <a:lstStyle/>
                    <a:p>
                      <a:pPr algn="l" fontAlgn="b"/>
                      <a:r>
                        <a:rPr lang="en-PH" sz="900" u="none" strike="noStrike">
                          <a:effectLst/>
                        </a:rPr>
                        <a:t> </a:t>
                      </a:r>
                      <a:endParaRPr lang="en-PH" sz="900" b="1" i="0" u="none" strike="noStrike">
                        <a:solidFill>
                          <a:srgbClr val="000000"/>
                        </a:solidFill>
                        <a:effectLst/>
                        <a:latin typeface="Calibri" panose="020F0502020204030204" pitchFamily="34" charset="0"/>
                      </a:endParaRPr>
                    </a:p>
                  </a:txBody>
                  <a:tcPr marL="6085" marR="6085" marT="6085" marB="0" anchor="b"/>
                </a:tc>
                <a:tc>
                  <a:txBody>
                    <a:bodyPr/>
                    <a:lstStyle/>
                    <a:p>
                      <a:pPr algn="l" rtl="0" fontAlgn="ctr"/>
                      <a:r>
                        <a:rPr lang="en-PH" sz="1000" u="none" strike="noStrike">
                          <a:effectLst/>
                        </a:rPr>
                        <a:t> </a:t>
                      </a:r>
                      <a:endParaRPr lang="en-PH" sz="1000" b="1" i="0" u="none" strike="noStrike">
                        <a:solidFill>
                          <a:srgbClr val="000000"/>
                        </a:solidFill>
                        <a:effectLst/>
                        <a:latin typeface="Arial" panose="020B0604020202020204" pitchFamily="34" charset="0"/>
                      </a:endParaRPr>
                    </a:p>
                  </a:txBody>
                  <a:tcPr marL="6085" marR="6085" marT="6085" marB="0" anchor="ctr"/>
                </a:tc>
              </a:tr>
              <a:tr h="158208">
                <a:tc rowSpan="2">
                  <a:txBody>
                    <a:bodyPr/>
                    <a:lstStyle/>
                    <a:p>
                      <a:pPr algn="ctr" fontAlgn="ctr"/>
                      <a:r>
                        <a:rPr lang="en-PH" sz="900" u="none" strike="noStrike">
                          <a:effectLst/>
                        </a:rPr>
                        <a:t>BF</a:t>
                      </a:r>
                      <a:endParaRPr lang="en-PH" sz="900" b="1" i="0" u="none" strike="noStrike">
                        <a:solidFill>
                          <a:srgbClr val="000000"/>
                        </a:solidFill>
                        <a:effectLst/>
                        <a:latin typeface="Calibri" panose="020F0502020204030204" pitchFamily="34" charset="0"/>
                      </a:endParaRPr>
                    </a:p>
                  </a:txBody>
                  <a:tcPr marL="6085" marR="6085" marT="6085" marB="0" anchor="ctr"/>
                </a:tc>
                <a:tc>
                  <a:txBody>
                    <a:bodyPr/>
                    <a:lstStyle/>
                    <a:p>
                      <a:pPr algn="l" rtl="0" fontAlgn="ctr"/>
                      <a:r>
                        <a:rPr lang="en-PH" sz="1000" u="none" strike="noStrike">
                          <a:effectLst/>
                        </a:rPr>
                        <a:t>1 </a:t>
                      </a:r>
                      <a:r>
                        <a:rPr lang="en-PH" sz="1000" u="sng" strike="noStrike">
                          <a:effectLst/>
                        </a:rPr>
                        <a:t>nominal</a:t>
                      </a:r>
                      <a:r>
                        <a:rPr lang="en-PH" sz="1000" u="none" strike="noStrike">
                          <a:effectLst/>
                        </a:rPr>
                        <a:t> {0,1} class attribute of type spam</a:t>
                      </a:r>
                      <a:endParaRPr lang="en-PH" sz="1000" b="1" i="0" u="none" strike="noStrike">
                        <a:solidFill>
                          <a:srgbClr val="000000"/>
                        </a:solidFill>
                        <a:effectLst/>
                        <a:latin typeface="Arial" panose="020B0604020202020204" pitchFamily="34" charset="0"/>
                      </a:endParaRPr>
                    </a:p>
                  </a:txBody>
                  <a:tcPr marL="6085" marR="6085" marT="6085" marB="0" anchor="ctr"/>
                </a:tc>
              </a:tr>
              <a:tr h="152123">
                <a:tc vMerge="1">
                  <a:txBody>
                    <a:bodyPr/>
                    <a:lstStyle/>
                    <a:p>
                      <a:endParaRPr lang="en-PH"/>
                    </a:p>
                  </a:txBody>
                  <a:tcPr/>
                </a:tc>
                <a:tc>
                  <a:txBody>
                    <a:bodyPr/>
                    <a:lstStyle/>
                    <a:p>
                      <a:pPr algn="l" rtl="0" fontAlgn="ctr"/>
                      <a:r>
                        <a:rPr lang="en-PH" sz="1000" u="none" strike="noStrike" dirty="0">
                          <a:effectLst/>
                        </a:rPr>
                        <a:t>denotes whether the e-mail was considered spam (1) or not (0), i.e. unsolicited commercial e-mail.</a:t>
                      </a:r>
                      <a:endParaRPr lang="en-PH" sz="1000" b="0" i="0" u="none" strike="noStrike" dirty="0">
                        <a:solidFill>
                          <a:srgbClr val="000000"/>
                        </a:solidFill>
                        <a:effectLst/>
                        <a:latin typeface="Arial" panose="020B0604020202020204" pitchFamily="34" charset="0"/>
                      </a:endParaRPr>
                    </a:p>
                  </a:txBody>
                  <a:tcPr marL="6085" marR="6085" marT="6085" marB="0" anchor="ctr"/>
                </a:tc>
              </a:tr>
            </a:tbl>
          </a:graphicData>
        </a:graphic>
      </p:graphicFrame>
    </p:spTree>
    <p:extLst>
      <p:ext uri="{BB962C8B-B14F-4D97-AF65-F5344CB8AC3E}">
        <p14:creationId xmlns:p14="http://schemas.microsoft.com/office/powerpoint/2010/main" val="339091031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Shape 108"/>
          <p:cNvSpPr txBox="1">
            <a:spLocks noGrp="1"/>
          </p:cNvSpPr>
          <p:nvPr>
            <p:ph type="title"/>
          </p:nvPr>
        </p:nvSpPr>
        <p:spPr>
          <a:prstGeom prst="rect">
            <a:avLst/>
          </a:prstGeom>
        </p:spPr>
        <p:txBody>
          <a:bodyPr lIns="91425" tIns="91425" rIns="91425" bIns="91425" anchor="ctr" anchorCtr="0">
            <a:noAutofit/>
          </a:bodyPr>
          <a:lstStyle/>
          <a:p>
            <a:pPr lvl="0">
              <a:spcBef>
                <a:spcPts val="0"/>
              </a:spcBef>
              <a:buNone/>
            </a:pPr>
            <a:endParaRPr/>
          </a:p>
        </p:txBody>
      </p:sp>
      <p:pic>
        <p:nvPicPr>
          <p:cNvPr id="109" name="Shape 109"/>
          <p:cNvPicPr preferRelativeResize="0"/>
          <p:nvPr/>
        </p:nvPicPr>
        <p:blipFill>
          <a:blip r:embed="rId3">
            <a:alphaModFix/>
          </a:blip>
          <a:stretch>
            <a:fillRect/>
          </a:stretch>
        </p:blipFill>
        <p:spPr>
          <a:xfrm>
            <a:off x="485775" y="500062"/>
            <a:ext cx="8172450" cy="4143375"/>
          </a:xfrm>
          <a:prstGeom prst="rect">
            <a:avLst/>
          </a:prstGeom>
          <a:noFill/>
          <a:ln>
            <a:noFill/>
          </a:ln>
        </p:spPr>
      </p:pic>
    </p:spTree>
  </p:cSld>
  <p:clrMapOvr>
    <a:masterClrMapping/>
  </p:clrMapOvr>
  <p:transition spd="slow">
    <p:cut/>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Essential</Template>
  <TotalTime>714</TotalTime>
  <Words>2881</Words>
  <Application>Microsoft Office PowerPoint</Application>
  <PresentationFormat>On-screen Show (16:9)</PresentationFormat>
  <Paragraphs>919</Paragraphs>
  <Slides>44</Slides>
  <Notes>21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44</vt:i4>
      </vt:variant>
    </vt:vector>
  </HeadingPairs>
  <TitlesOfParts>
    <vt:vector size="52" baseType="lpstr">
      <vt:lpstr>Times New Roman</vt:lpstr>
      <vt:lpstr>Wingdings</vt:lpstr>
      <vt:lpstr>SimSun</vt:lpstr>
      <vt:lpstr>Roboto</vt:lpstr>
      <vt:lpstr>Arial</vt:lpstr>
      <vt:lpstr>Arial Black</vt:lpstr>
      <vt:lpstr>Calibri</vt:lpstr>
      <vt:lpstr>Essential</vt:lpstr>
      <vt:lpstr>Milestones 1 &amp; 2 - Analysis</vt:lpstr>
      <vt:lpstr>Dataset</vt:lpstr>
      <vt:lpstr>Goals</vt:lpstr>
      <vt:lpstr>Machine Learning Techniques</vt:lpstr>
      <vt:lpstr>Milestone 1</vt:lpstr>
      <vt:lpstr>Milestone 1: Spambase</vt:lpstr>
      <vt:lpstr>Milestone 1: Spambase</vt:lpstr>
      <vt:lpstr>MILESTONE 1: SPambase</vt:lpstr>
      <vt:lpstr>PowerPoint Presentation</vt:lpstr>
      <vt:lpstr>C. Discussion of Results</vt:lpstr>
      <vt:lpstr>PowerPoint Presentation</vt:lpstr>
      <vt:lpstr>C. Discussion of Results</vt:lpstr>
      <vt:lpstr>PCA top 9</vt:lpstr>
      <vt:lpstr>PowerPoint Presentation</vt:lpstr>
      <vt:lpstr>MILEstone 1: SPAMBASE</vt:lpstr>
      <vt:lpstr>Milestone 1: Diabetic Retinopathy</vt:lpstr>
      <vt:lpstr>Milestone 1: Diabetic Retinopathy</vt:lpstr>
      <vt:lpstr>Milestone 1: Diabetic Retinopathy</vt:lpstr>
      <vt:lpstr>C. Discussion of Results</vt:lpstr>
      <vt:lpstr>PowerPoint Presentation</vt:lpstr>
      <vt:lpstr>C. Discussion Of Results</vt:lpstr>
      <vt:lpstr>PCA top 9</vt:lpstr>
      <vt:lpstr>PowerPoint Presentation</vt:lpstr>
      <vt:lpstr>PowerPoint Presentation</vt:lpstr>
      <vt:lpstr>Milestone 2</vt:lpstr>
      <vt:lpstr>k-Means Clustering: Spambase</vt:lpstr>
      <vt:lpstr>k-Means Clustering: Spambase</vt:lpstr>
      <vt:lpstr>k-Means Clustering: Spambase</vt:lpstr>
      <vt:lpstr>k-Means Clustering: Spambase</vt:lpstr>
      <vt:lpstr>k-Means Clustering: Spambase</vt:lpstr>
      <vt:lpstr>SOM: Spambase</vt:lpstr>
      <vt:lpstr>SOM: Spambase</vt:lpstr>
      <vt:lpstr>SOM: Spambase</vt:lpstr>
      <vt:lpstr>SOM: Spambase</vt:lpstr>
      <vt:lpstr>SOM: Spambase</vt:lpstr>
      <vt:lpstr>K-means Clustering: Diabetic Retinopathy</vt:lpstr>
      <vt:lpstr>k-Means Clustering: Diabetic Retinopathy </vt:lpstr>
      <vt:lpstr>K-means Clustering: Diabetic Retinopathy</vt:lpstr>
      <vt:lpstr>k-Means Clustering: Diabetic Retinopathy</vt:lpstr>
      <vt:lpstr>k-Means Clustering: Diabetic Retinopathy</vt:lpstr>
      <vt:lpstr>SOM: Diabetic Retinopathy</vt:lpstr>
      <vt:lpstr>SOM: Diabetic Retinopathy</vt:lpstr>
      <vt:lpstr>SOM: Diabetic Retinopathy</vt:lpstr>
      <vt:lpstr>Discussion Of Results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Milestones 1 &amp; 2 - Analysis</dc:title>
  <cp:lastModifiedBy>markarevz18</cp:lastModifiedBy>
  <cp:revision>59</cp:revision>
  <dcterms:modified xsi:type="dcterms:W3CDTF">2016-04-06T04:16:17Z</dcterms:modified>
</cp:coreProperties>
</file>